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5" r:id="rId18"/>
    <p:sldId id="276" r:id="rId19"/>
    <p:sldId id="277" r:id="rId20"/>
    <p:sldId id="278" r:id="rId21"/>
    <p:sldId id="304" r:id="rId22"/>
    <p:sldId id="279" r:id="rId23"/>
    <p:sldId id="280" r:id="rId24"/>
    <p:sldId id="281" r:id="rId25"/>
    <p:sldId id="282" r:id="rId26"/>
    <p:sldId id="305" r:id="rId27"/>
    <p:sldId id="306" r:id="rId28"/>
    <p:sldId id="307" r:id="rId29"/>
    <p:sldId id="283" r:id="rId30"/>
    <p:sldId id="288" r:id="rId31"/>
    <p:sldId id="287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37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8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2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90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71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902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17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68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09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98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36F3-4CB3-4851-80F3-EF718A837D7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0465-A899-4826-A351-11D2A1D2F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3930" y="3602038"/>
            <a:ext cx="2864069" cy="1655762"/>
          </a:xfrm>
        </p:spPr>
        <p:txBody>
          <a:bodyPr/>
          <a:lstStyle/>
          <a:p>
            <a:r>
              <a:rPr lang="fa-IR" dirty="0" smtClean="0"/>
              <a:t>به نام خدا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97"/>
            <a:ext cx="1210412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46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8103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  <a:cs typeface="B Kamran" panose="00000400000000000000" pitchFamily="2" charset="-78"/>
              </a:rPr>
              <a:t>تحقیق توسعه اي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228"/>
            <a:ext cx="10515600" cy="5183735"/>
          </a:xfrm>
        </p:spPr>
        <p:txBody>
          <a:bodyPr/>
          <a:lstStyle/>
          <a:p>
            <a:pPr algn="just" rtl="1">
              <a:defRPr/>
            </a:pPr>
            <a:r>
              <a:rPr lang="ar-SA" b="1" dirty="0">
                <a:cs typeface="B Nazanin" panose="00000400000000000000" pitchFamily="2" charset="-78"/>
              </a:rPr>
              <a:t>در موقعیتی ویژه و بدون قصد کاربرد کلی یافته ها، فراتر از موقعیت مورد مطالعه انجام میشوند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بکارگیري روش علمی براي حل مسائل در یک موقعیت مکانی و زمانی خاص است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راه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حلهاي ارائه شده در این پژوهش صرفاً کاربرد محلی و براي مورد خاص پژوهش دارد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  <a:p>
            <a:pPr algn="just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ar-SA" b="1" dirty="0">
                <a:cs typeface="B Nazanin" panose="00000400000000000000" pitchFamily="2" charset="-78"/>
              </a:rPr>
              <a:t>هدف تحقیقهاي توسعه اي تشخیص مناسب بودن یک دانش، روش، ارزش و</a:t>
            </a:r>
            <a:r>
              <a:rPr lang="en-US" b="1" dirty="0">
                <a:cs typeface="B Nazanin" panose="00000400000000000000" pitchFamily="2" charset="-78"/>
              </a:rPr>
              <a:t>... </a:t>
            </a:r>
            <a:r>
              <a:rPr lang="ar-SA" b="1" dirty="0">
                <a:cs typeface="B Nazanin" panose="00000400000000000000" pitchFamily="2" charset="-78"/>
              </a:rPr>
              <a:t>براي هدفی خاص و یا تهیه و تدوین برنامه ها، طرح ها و پروژه هاي توسعه دانش است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  <a:p>
            <a:pPr algn="just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ar-SA" b="1" dirty="0">
                <a:cs typeface="B Nazanin" panose="00000400000000000000" pitchFamily="2" charset="-78"/>
              </a:rPr>
              <a:t>مثال</a:t>
            </a:r>
            <a:r>
              <a:rPr lang="en-US" b="1" dirty="0">
                <a:cs typeface="B Nazanin" panose="00000400000000000000" pitchFamily="2" charset="-78"/>
              </a:rPr>
              <a:t>: </a:t>
            </a:r>
            <a:r>
              <a:rPr lang="fa-IR" b="1" dirty="0">
                <a:cs typeface="B Nazanin" panose="00000400000000000000" pitchFamily="2" charset="-78"/>
              </a:rPr>
              <a:t> تهیه گایدلاین مدیریت بحران در اورژانس های بیمارستانی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97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165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انواع تحقیق </a:t>
            </a:r>
            <a:r>
              <a:rPr lang="ar-SA" b="1" dirty="0" smtClean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بر حسب </a:t>
            </a:r>
            <a:r>
              <a:rPr lang="fa-IR" b="1" dirty="0" smtClean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هدف </a:t>
            </a:r>
            <a:r>
              <a:rPr lang="ar-SA" b="1" dirty="0" smtClean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تحقيق</a:t>
            </a:r>
            <a:r>
              <a:rPr lang="fa-IR" b="1" dirty="0" smtClean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/>
            </a:r>
            <a:br>
              <a:rPr lang="fa-IR" b="1" dirty="0" smtClean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0979"/>
            <a:ext cx="10515600" cy="5435984"/>
          </a:xfrm>
        </p:spPr>
        <p:txBody>
          <a:bodyPr/>
          <a:lstStyle/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b="1" dirty="0" smtClean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1-تحقیق </a:t>
            </a: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اکتشافی:</a:t>
            </a:r>
            <a:endParaRPr lang="en-US" b="1" dirty="0">
              <a:solidFill>
                <a:srgbClr val="0000FF"/>
              </a:solidFill>
              <a:ea typeface="Times New Roman" pitchFamily="18" charset="0"/>
              <a:cs typeface="B Nazanin" panose="00000400000000000000" pitchFamily="2" charset="-78"/>
            </a:endParaRPr>
          </a:p>
          <a:p>
            <a:pPr marL="274320" indent="-274320" algn="just" rtl="1">
              <a:buClr>
                <a:schemeClr val="accent3"/>
              </a:buClr>
              <a:buNone/>
              <a:defRPr/>
            </a:pPr>
            <a:r>
              <a:rPr lang="fa-IR" dirty="0">
                <a:ea typeface="Times New Roman" pitchFamily="18" charset="0"/>
                <a:cs typeface="B Nazanin" panose="00000400000000000000" pitchFamily="2" charset="-78"/>
              </a:rPr>
              <a:t>این نوع تحقیق برای کشف پدیده هایی که چندان قابل درک نیستند؛ کشف و شناسایی متغیرهای مهم و ارائه فرضیه هایی برای تحقیقات بیشتر مورد استفاده قرار می گیرند. 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2-تحقیق توصیفی: </a:t>
            </a:r>
            <a:endParaRPr lang="en-US" b="1" dirty="0">
              <a:solidFill>
                <a:srgbClr val="0000FF"/>
              </a:solidFill>
              <a:ea typeface="Times New Roman" pitchFamily="18" charset="0"/>
              <a:cs typeface="B Nazanin" panose="00000400000000000000" pitchFamily="2" charset="-78"/>
            </a:endParaRPr>
          </a:p>
          <a:p>
            <a:pPr marL="180000" indent="0" algn="r" rtl="1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ar-SA" dirty="0">
                <a:ea typeface="Times New Roman" pitchFamily="18" charset="0"/>
                <a:cs typeface="B Nazanin" panose="00000400000000000000" pitchFamily="2" charset="-78"/>
              </a:rPr>
              <a:t>توضيح می‌دهد كه چه روابطي وجود دارد يا مردم چه چيز را قبول دارند يا ندارند</a:t>
            </a:r>
            <a:r>
              <a:rPr lang="fa-IR" dirty="0">
                <a:ea typeface="Times New Roman" pitchFamily="18" charset="0"/>
                <a:cs typeface="B Nazanin" panose="00000400000000000000" pitchFamily="2" charset="-78"/>
              </a:rPr>
              <a:t> (مستند کردن پدیده مورد نظر). </a:t>
            </a:r>
          </a:p>
          <a:p>
            <a:pPr marL="180000" indent="0" algn="r" rtl="1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3- ت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حقيق </a:t>
            </a:r>
            <a:r>
              <a:rPr lang="fa-IR" b="1" dirty="0" smtClean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تحلیلی: </a:t>
            </a:r>
            <a:endParaRPr lang="fa-IR" b="1" dirty="0">
              <a:solidFill>
                <a:srgbClr val="0000FF"/>
              </a:solidFill>
              <a:ea typeface="Times New Roman" pitchFamily="18" charset="0"/>
              <a:cs typeface="B Nazanin" panose="00000400000000000000" pitchFamily="2" charset="-78"/>
            </a:endParaRPr>
          </a:p>
          <a:p>
            <a:pPr marL="180000" indent="0" algn="r" rtl="1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ar-SA" dirty="0">
                <a:ea typeface="Times New Roman" pitchFamily="18" charset="0"/>
                <a:cs typeface="B Nazanin" panose="00000400000000000000" pitchFamily="2" charset="-78"/>
              </a:rPr>
              <a:t>محقق براي اين تحقيق می‌كند كه چرايي‌ها را دريابد.</a:t>
            </a:r>
            <a:r>
              <a:rPr lang="fa-IR" dirty="0">
                <a:ea typeface="Times New Roman" pitchFamily="18" charset="0"/>
                <a:cs typeface="B Nazanin" panose="00000400000000000000" pitchFamily="2" charset="-78"/>
              </a:rPr>
              <a:t> این تحقیق به توضیح نیروهایی که موجب پیدایش پدیده مورد نظر شده اند می پردازند.</a:t>
            </a: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4- تحقیق پیش بینی:</a:t>
            </a:r>
            <a:endParaRPr lang="en-US" b="1" dirty="0">
              <a:solidFill>
                <a:srgbClr val="0000FF"/>
              </a:solidFill>
              <a:ea typeface="Times New Roman" pitchFamily="18" charset="0"/>
              <a:cs typeface="B Nazanin" panose="00000400000000000000" pitchFamily="2" charset="-78"/>
            </a:endParaRPr>
          </a:p>
          <a:p>
            <a:pPr marL="274320" indent="-274320" algn="r" rtl="1">
              <a:buClr>
                <a:schemeClr val="accent3"/>
              </a:buClr>
              <a:buNone/>
              <a:defRPr/>
            </a:pPr>
            <a:r>
              <a:rPr lang="fa-IR" dirty="0">
                <a:ea typeface="Times New Roman" pitchFamily="18" charset="0"/>
                <a:cs typeface="B Nazanin" panose="00000400000000000000" pitchFamily="2" charset="-78"/>
              </a:rPr>
              <a:t>  این نوع تحقیق به پیش بینی نتیجه ها یا رهآوردهای یک پدیده پرداخته و رویدادها و رفتارهای حاصل از یک پدیده را پیش بینی می کند.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30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068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002060"/>
                </a:solidFill>
                <a:cs typeface="B Kamran" panose="00000400000000000000" pitchFamily="2" charset="-78"/>
              </a:rPr>
              <a:t>انواع پژوهش بر اساس روش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317"/>
            <a:ext cx="10515600" cy="4584646"/>
          </a:xfrm>
        </p:spPr>
        <p:txBody>
          <a:bodyPr>
            <a:normAutofit/>
          </a:bodyPr>
          <a:lstStyle/>
          <a:p>
            <a:pPr marL="609600" indent="-609600" algn="r" rtl="1">
              <a:buNone/>
              <a:defRPr/>
            </a:pPr>
            <a:r>
              <a:rPr lang="fa-IR" sz="4000" dirty="0">
                <a:solidFill>
                  <a:srgbClr val="C00000"/>
                </a:solidFill>
                <a:cs typeface="B Nazanin" panose="00000400000000000000" pitchFamily="2" charset="-78"/>
              </a:rPr>
              <a:t>1-</a:t>
            </a:r>
            <a:r>
              <a:rPr lang="fa-IR" sz="4000" dirty="0">
                <a:cs typeface="B Nazanin" panose="00000400000000000000" pitchFamily="2" charset="-78"/>
              </a:rPr>
              <a:t> </a:t>
            </a:r>
            <a:r>
              <a:rPr lang="fa-IR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روش تحقيق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تاريخي</a:t>
            </a:r>
            <a:r>
              <a:rPr lang="fa-IR" sz="3200" dirty="0">
                <a:cs typeface="B Nazanin" panose="00000400000000000000" pitchFamily="2" charset="-78"/>
              </a:rPr>
              <a:t>:هدف، درك و شرح رويدادهاي گذشته است.</a:t>
            </a:r>
          </a:p>
          <a:p>
            <a:pPr marL="609600" indent="-609600" algn="r" rtl="1">
              <a:buNone/>
              <a:defRPr/>
            </a:pPr>
            <a:r>
              <a:rPr lang="fa-IR" sz="4000" dirty="0">
                <a:cs typeface="B Nazanin" panose="00000400000000000000" pitchFamily="2" charset="-78"/>
              </a:rPr>
              <a:t>- منابع اوليه </a:t>
            </a:r>
          </a:p>
          <a:p>
            <a:pPr marL="609600" indent="-609600" algn="r" rtl="1">
              <a:buNone/>
              <a:defRPr/>
            </a:pPr>
            <a:r>
              <a:rPr lang="fa-IR" sz="4000" dirty="0">
                <a:cs typeface="B Nazanin" panose="00000400000000000000" pitchFamily="2" charset="-78"/>
              </a:rPr>
              <a:t>- منابع ثانويه</a:t>
            </a:r>
          </a:p>
          <a:p>
            <a:pPr marL="609600" indent="-609600" algn="r" rtl="1">
              <a:buNone/>
              <a:defRPr/>
            </a:pPr>
            <a:r>
              <a:rPr lang="fa-IR" sz="4000" b="1" dirty="0">
                <a:solidFill>
                  <a:srgbClr val="C00000"/>
                </a:solidFill>
                <a:cs typeface="B Nazanin" panose="00000400000000000000" pitchFamily="2" charset="-78"/>
              </a:rPr>
              <a:t>2-روش تحقيق </a:t>
            </a:r>
            <a:r>
              <a:rPr lang="fa-IR" sz="3200" b="1" dirty="0">
                <a:solidFill>
                  <a:srgbClr val="C00000"/>
                </a:solidFill>
                <a:cs typeface="B Nazanin" panose="00000400000000000000" pitchFamily="2" charset="-78"/>
              </a:rPr>
              <a:t>توصيفي</a:t>
            </a:r>
            <a:r>
              <a:rPr lang="fa-IR" sz="3200" dirty="0">
                <a:cs typeface="B Nazanin" panose="00000400000000000000" pitchFamily="2" charset="-78"/>
              </a:rPr>
              <a:t>:آنچه را كه هست توصيف و تفسير مي </a:t>
            </a:r>
            <a:r>
              <a:rPr lang="fa-IR" sz="3200" dirty="0" smtClean="0">
                <a:cs typeface="B Nazanin" panose="00000400000000000000" pitchFamily="2" charset="-78"/>
              </a:rPr>
              <a:t>كند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تمركز </a:t>
            </a:r>
            <a:r>
              <a:rPr lang="fa-IR" sz="3200" dirty="0">
                <a:cs typeface="B Nazanin" panose="00000400000000000000" pitchFamily="2" charset="-78"/>
              </a:rPr>
              <a:t>اين نوع تحقيق بيشتر بر زمان حال است. </a:t>
            </a:r>
            <a:endParaRPr lang="en-US" sz="3200" dirty="0">
              <a:cs typeface="B Nazanin" panose="00000400000000000000" pitchFamily="2" charset="-7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5388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6842"/>
            <a:ext cx="10515600" cy="5924715"/>
          </a:xfrm>
        </p:spPr>
        <p:txBody>
          <a:bodyPr>
            <a:noAutofit/>
          </a:bodyPr>
          <a:lstStyle/>
          <a:p>
            <a:pPr algn="r" rtl="1">
              <a:buNone/>
              <a:defRPr/>
            </a:pP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3- تحقيق تجربي</a:t>
            </a:r>
            <a:r>
              <a:rPr lang="fa-IR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در شرايط كاملاً كنترل شده انجام مي گيرد.متغير ها دستكاري نمي شوند</a:t>
            </a:r>
          </a:p>
          <a:p>
            <a:pPr algn="r" rtl="1">
              <a:buNone/>
              <a:defRPr/>
            </a:pPr>
            <a:r>
              <a:rPr lang="fa-IR" sz="36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4- تحقيق علّي</a:t>
            </a:r>
            <a:r>
              <a:rPr lang="fa-IR" sz="36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: </a:t>
            </a:r>
            <a:r>
              <a:rPr lang="fa-IR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متغير ها دستكاري مي شوند.</a:t>
            </a:r>
          </a:p>
          <a:p>
            <a:pPr algn="r" rtl="1">
              <a:buNone/>
              <a:defRPr/>
            </a:pPr>
            <a:r>
              <a:rPr lang="fa-IR" sz="36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5- تحقيق شبه تجربي</a:t>
            </a:r>
            <a:r>
              <a:rPr lang="fa-I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در شرايط تقريباً كنترل شده انجام مي گيرد.متغير ها دستكاري نمي شوند</a:t>
            </a:r>
          </a:p>
          <a:p>
            <a:pPr algn="r" rtl="1">
              <a:buNone/>
              <a:defRPr/>
            </a:pPr>
            <a:r>
              <a:rPr lang="fa-I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6- تحقيق پيمايشي</a:t>
            </a:r>
            <a:r>
              <a:rPr lang="fa-IR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ايجاد فرضيه ،آزمون فرضيه و جمع آوري داده ها از طريق فرضيه، از جمله شاخص هاي عمده روش پيمايشي است.</a:t>
            </a:r>
          </a:p>
          <a:p>
            <a:pPr algn="r" rtl="1">
              <a:buNone/>
              <a:defRPr/>
            </a:pPr>
            <a:r>
              <a:rPr lang="fa-I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7- تحقيق مستقيم</a:t>
            </a:r>
            <a:r>
              <a:rPr lang="fa-IR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قبل فرضيه اي تدوين نمي شود</a:t>
            </a:r>
          </a:p>
          <a:p>
            <a:pPr algn="r" rtl="1">
              <a:buNone/>
              <a:defRPr/>
            </a:pPr>
            <a:r>
              <a:rPr lang="fa-I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8- تحقيق مورد كاوي</a:t>
            </a:r>
            <a:r>
              <a:rPr lang="fa-IR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sz="36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تمامي جوانب يك پديده مورد بررسي قرار مي گيرد</a:t>
            </a:r>
          </a:p>
          <a:p>
            <a:pPr algn="r" rtl="1">
              <a:buNone/>
              <a:defRPr/>
            </a:pPr>
            <a:r>
              <a:rPr lang="fa-I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sz="3600" b="1" dirty="0">
                <a:solidFill>
                  <a:srgbClr val="C00000"/>
                </a:solidFill>
                <a:cs typeface="B Nazanin" panose="00000400000000000000" pitchFamily="2" charset="-78"/>
              </a:rPr>
              <a:t>9- روش تحليل محتوا</a:t>
            </a:r>
            <a:endParaRPr lang="fa-IR" sz="3600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algn="r" rtl="1">
              <a:buNone/>
              <a:defRPr/>
            </a:pPr>
            <a:endParaRPr lang="fa-IR" sz="3600" b="1" dirty="0"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0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3324"/>
            <a:ext cx="10515600" cy="5593639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spcBef>
                <a:spcPct val="0"/>
              </a:spcBef>
              <a:buClr>
                <a:schemeClr val="accent3"/>
              </a:buClr>
              <a:buNone/>
              <a:defRPr/>
            </a:pPr>
            <a:r>
              <a:rPr lang="fa-IR" sz="3900" b="1" dirty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انواع تحقیق </a:t>
            </a:r>
            <a:r>
              <a:rPr lang="ar-SA" sz="3900" b="1" dirty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بر حسب </a:t>
            </a:r>
            <a:r>
              <a:rPr lang="fa-IR" sz="3900" b="1" dirty="0">
                <a:solidFill>
                  <a:srgbClr val="33CC33"/>
                </a:solidFill>
                <a:ea typeface="Times New Roman" pitchFamily="18" charset="0"/>
                <a:cs typeface="B Kamran" panose="00000400000000000000" pitchFamily="2" charset="-78"/>
              </a:rPr>
              <a:t>نوع داده</a:t>
            </a:r>
          </a:p>
          <a:p>
            <a:pPr marL="0" indent="0" algn="r" rtl="1">
              <a:spcBef>
                <a:spcPct val="0"/>
              </a:spcBef>
              <a:buClr>
                <a:schemeClr val="accent3"/>
              </a:buClr>
              <a:buNone/>
              <a:defRPr/>
            </a:pPr>
            <a:endParaRPr lang="fa-IR" dirty="0">
              <a:solidFill>
                <a:srgbClr val="0000FF"/>
              </a:solidFill>
              <a:ea typeface="Times New Roman" pitchFamily="18" charset="0"/>
              <a:cs typeface="B Nazanin" panose="00000400000000000000" pitchFamily="2" charset="-78"/>
            </a:endParaRPr>
          </a:p>
          <a:p>
            <a:pPr marL="0" indent="0" algn="just" rtl="1">
              <a:buClr>
                <a:schemeClr val="accent3"/>
              </a:buClr>
              <a:buNone/>
              <a:defRPr/>
            </a:pPr>
            <a:r>
              <a:rPr lang="ar-SA" sz="2200" dirty="0">
                <a:solidFill>
                  <a:srgbClr val="FF0000"/>
                </a:solidFill>
                <a:ea typeface="Times New Roman" pitchFamily="18" charset="0"/>
                <a:cs typeface="B Nazanin" panose="00000400000000000000" pitchFamily="2" charset="-78"/>
              </a:rPr>
              <a:t> </a:t>
            </a:r>
            <a:r>
              <a:rPr lang="fa-IR" sz="2200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1- 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تحقيق كمي</a:t>
            </a: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: </a:t>
            </a:r>
          </a:p>
          <a:p>
            <a:pPr marL="0" indent="0" algn="just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تحقیقی که برای درک و تبیین پدیده ها از داده های کمی بهره می برد.</a:t>
            </a:r>
          </a:p>
          <a:p>
            <a:pPr marL="0" indent="0" algn="just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این نوع تحقیق:</a:t>
            </a:r>
          </a:p>
          <a:p>
            <a:pPr marL="180000" indent="0" algn="just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-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نمونه‌گیری </a:t>
            </a: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دارد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 و محقق سعي می‌كند انواع گوناگوني از </a:t>
            </a: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پاسخگویان را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بر حسب شاخص‌هایی چون جنسيت، سن، مكان، ويژگي و ...</a:t>
            </a: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انتخاب و مورد بررسی قرار دهد. </a:t>
            </a:r>
            <a:endParaRPr lang="fa-IR" b="1" dirty="0">
              <a:ea typeface="Times New Roman" pitchFamily="18" charset="0"/>
              <a:cs typeface="B Nazanin" panose="00000400000000000000" pitchFamily="2" charset="-78"/>
            </a:endParaRPr>
          </a:p>
          <a:p>
            <a:pPr marL="180000" indent="0" algn="just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-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نتايج تحقيق </a:t>
            </a: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را می توان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به كل جامعه مورد بررسي تعميم داد. </a:t>
            </a:r>
            <a:endParaRPr lang="fa-IR" b="1" dirty="0">
              <a:ea typeface="Times New Roman" pitchFamily="18" charset="0"/>
              <a:cs typeface="B Nazanin" panose="00000400000000000000" pitchFamily="2" charset="-78"/>
            </a:endParaRPr>
          </a:p>
          <a:p>
            <a:pPr marL="180000" indent="0" algn="r" rtl="1">
              <a:buClr>
                <a:schemeClr val="accent3"/>
              </a:buClr>
              <a:buFontTx/>
              <a:buChar char="-"/>
              <a:defRPr/>
            </a:pPr>
            <a:endParaRPr lang="en-GB" b="1" dirty="0">
              <a:ea typeface="Times New Roman" pitchFamily="18" charset="0"/>
              <a:cs typeface="B Nazanin" panose="00000400000000000000" pitchFamily="2" charset="-78"/>
            </a:endParaRPr>
          </a:p>
          <a:p>
            <a:pPr marL="0" indent="0" algn="r" rtl="1">
              <a:buClr>
                <a:schemeClr val="accent3"/>
              </a:buClr>
              <a:buNone/>
              <a:defRPr/>
            </a:pP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2- 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تحقيق كيفي</a:t>
            </a:r>
            <a:r>
              <a:rPr lang="fa-IR" b="1" dirty="0">
                <a:solidFill>
                  <a:srgbClr val="0000FF"/>
                </a:solidFill>
                <a:ea typeface="Times New Roman" pitchFamily="18" charset="0"/>
                <a:cs typeface="B Nazanin" panose="00000400000000000000" pitchFamily="2" charset="-78"/>
              </a:rPr>
              <a:t>: </a:t>
            </a:r>
          </a:p>
          <a:p>
            <a:pPr marL="0" indent="0" algn="just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تحقیقی که برای درک و تبیین پدیده ها از داده های کیفی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نظير داده‌هاي حاصله از مصاحبه‌ها، مستندات، مشاهده مشاركتي</a:t>
            </a: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 و ... بهره می برد. </a:t>
            </a:r>
          </a:p>
          <a:p>
            <a:pPr marL="0" indent="0" algn="r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این نوع تحقیق:</a:t>
            </a:r>
          </a:p>
          <a:p>
            <a:pPr marL="0" indent="0" algn="r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     -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با داده‌هاي گردآوري شدة كيفي سر و كار دارد. </a:t>
            </a:r>
            <a:endParaRPr lang="fa-IR" b="1" dirty="0">
              <a:ea typeface="Times New Roman" pitchFamily="18" charset="0"/>
              <a:cs typeface="B Nazanin" panose="00000400000000000000" pitchFamily="2" charset="-78"/>
            </a:endParaRPr>
          </a:p>
          <a:p>
            <a:pPr marL="0" indent="0" algn="r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     - </a:t>
            </a:r>
            <a:r>
              <a:rPr lang="ar-SA" b="1" dirty="0">
                <a:ea typeface="Times New Roman" pitchFamily="18" charset="0"/>
                <a:cs typeface="B Nazanin" panose="00000400000000000000" pitchFamily="2" charset="-78"/>
              </a:rPr>
              <a:t>قضاوت‌هاي آماري در اين گونه تحقيقات جايي ندارد. </a:t>
            </a:r>
            <a:endParaRPr lang="fa-IR" b="1" dirty="0">
              <a:ea typeface="Times New Roman" pitchFamily="18" charset="0"/>
              <a:cs typeface="B Nazanin" panose="00000400000000000000" pitchFamily="2" charset="-78"/>
            </a:endParaRPr>
          </a:p>
          <a:p>
            <a:pPr marL="0" indent="0" algn="r" rtl="1">
              <a:buClr>
                <a:schemeClr val="accent3"/>
              </a:buClr>
              <a:buNone/>
              <a:defRPr/>
            </a:pPr>
            <a:r>
              <a:rPr lang="fa-IR" b="1" dirty="0">
                <a:ea typeface="Times New Roman" pitchFamily="18" charset="0"/>
                <a:cs typeface="B Nazanin" panose="00000400000000000000" pitchFamily="2" charset="-78"/>
              </a:rPr>
              <a:t>     - نتایج تحقیق قابلیت تعمیم ندارد. </a:t>
            </a:r>
          </a:p>
        </p:txBody>
      </p:sp>
    </p:spTree>
    <p:extLst>
      <p:ext uri="{BB962C8B-B14F-4D97-AF65-F5344CB8AC3E}">
        <p14:creationId xmlns:p14="http://schemas.microsoft.com/office/powerpoint/2010/main" xmlns="" val="162992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Kamran" panose="00000400000000000000" pitchFamily="2" charset="-78"/>
              </a:rPr>
              <a:t>انواع روشهای تحقیق کمی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78581"/>
          </a:xfrm>
        </p:spPr>
        <p:txBody>
          <a:bodyPr/>
          <a:lstStyle/>
          <a:p>
            <a:pPr algn="r" rtl="1"/>
            <a:r>
              <a:rPr lang="fa-IR" dirty="0" smtClean="0">
                <a:cs typeface="B Kamran" panose="00000400000000000000" pitchFamily="2" charset="-78"/>
              </a:rPr>
              <a:t>تحقیق توصیفی</a:t>
            </a:r>
            <a:r>
              <a:rPr lang="en-US" dirty="0" smtClean="0"/>
              <a:t>descriptive </a:t>
            </a:r>
            <a:endParaRPr lang="fa-IR" dirty="0" smtClean="0"/>
          </a:p>
          <a:p>
            <a:pPr algn="r" rtl="1"/>
            <a:endParaRPr lang="fa-IR" dirty="0" smtClean="0">
              <a:cs typeface="B Kamran" panose="00000400000000000000" pitchFamily="2" charset="-78"/>
            </a:endParaRPr>
          </a:p>
          <a:p>
            <a:pPr algn="r" rtl="1"/>
            <a:r>
              <a:rPr lang="fa-IR" dirty="0" smtClean="0">
                <a:cs typeface="B Kamran" panose="00000400000000000000" pitchFamily="2" charset="-78"/>
              </a:rPr>
              <a:t>تحقیق همبستگی</a:t>
            </a:r>
            <a:r>
              <a:rPr lang="en-US" dirty="0" smtClean="0"/>
              <a:t> correlational</a:t>
            </a:r>
            <a:endParaRPr lang="fa-IR" dirty="0" smtClean="0"/>
          </a:p>
          <a:p>
            <a:pPr algn="r" rtl="1"/>
            <a:endParaRPr lang="fa-IR" dirty="0" smtClean="0">
              <a:cs typeface="B Kamran" panose="00000400000000000000" pitchFamily="2" charset="-78"/>
            </a:endParaRPr>
          </a:p>
          <a:p>
            <a:pPr algn="r" rtl="1"/>
            <a:r>
              <a:rPr lang="fa-IR" dirty="0" smtClean="0">
                <a:cs typeface="B Kamran" panose="00000400000000000000" pitchFamily="2" charset="-78"/>
              </a:rPr>
              <a:t>تحقیق شبه تجربی</a:t>
            </a:r>
            <a:r>
              <a:rPr lang="en-US" dirty="0" smtClean="0"/>
              <a:t> quasi-experimental</a:t>
            </a:r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>
                <a:cs typeface="B Kamran" panose="00000400000000000000" pitchFamily="2" charset="-78"/>
              </a:rPr>
              <a:t>تحقیق تجربی</a:t>
            </a:r>
            <a:r>
              <a:rPr lang="en-US" dirty="0" smtClean="0"/>
              <a:t> experimental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57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تحقیق کیفی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946"/>
            <a:ext cx="10515600" cy="4963017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تحقیق کیفی عمدتاً به صورت توصیفی میباشد که در آن محقق به فرآیند معنی و درك حاصل از واژگان و تصاویر تمایل دارد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در واقع تحقیق کیفی یک تحقیق تفسیري و مبتنی بر روش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شناسی تفسیري میباشد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در روش کیفی، داده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ها نه به صورت اعداد بلکه به شکل جملات، نشانه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ها و علایم، رنگها، حرکات چهره و رفتار افراد گردآوري میشوند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این داده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ها قابلیت کمتري براي تبدیل شدن به اعدد دارند، به همین علت به همان شکل که گردآوري شده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ar-SA" b="1" dirty="0">
                <a:cs typeface="B Nazanin" panose="00000400000000000000" pitchFamily="2" charset="-78"/>
              </a:rPr>
              <a:t>اند مورد تجزیه و تحلیل قرار میگیرند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r" rtl="1">
              <a:buNone/>
              <a:defRPr/>
            </a:pPr>
            <a:endParaRPr lang="fa-IR" sz="2000" b="1" dirty="0">
              <a:cs typeface="B Nazanin" panose="00000400000000000000" pitchFamily="2" charset="-78"/>
              <a:hlinkClick r:id="rId2" action="ppaction://hlinksldjump"/>
            </a:endParaRPr>
          </a:p>
          <a:p>
            <a:pPr marL="0" indent="0" algn="r" rtl="1">
              <a:buNone/>
              <a:defRPr/>
            </a:pPr>
            <a:endParaRPr lang="fa-IR" sz="2000" b="1" dirty="0">
              <a:cs typeface="B Nazanin" panose="00000400000000000000" pitchFamily="2" charset="-78"/>
              <a:hlinkClick r:id="rId2" action="ppaction://hlinksldjump"/>
            </a:endParaRPr>
          </a:p>
          <a:p>
            <a:pPr algn="r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71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تحقیق</a:t>
            </a:r>
            <a:r>
              <a:rPr lang="fa-IR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 ترکیبی /</a:t>
            </a:r>
            <a:r>
              <a:rPr lang="ar-SA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 آمیخته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/>
          <a:lstStyle/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ترکیبی از روش هاي کمی و کیفی تحقیق است زیرا این دو روش میتوانند تکمیل کننده هم باشند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روش کیفی براي تحقیقات اکتشافی و تدوین تئوري مناسب است، در حالیکه روش کمی بیشتر در تحقیقات آزمایش و ارزیابی تئوري کاربرد دارد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از سوي دیگر، روش هاي کمی عمدتاً درگیر مسئله روایی هستند، در حالیکه روش هاي کیفی بیشتر با پایایی سر وکار دارند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از آنجایی که همه تحقیقات، هر دو هدف پایایی و روایی را دنبال می کنند، ترکیب این دو روش منطقی به نظر می رسد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 algn="r" rtl="1">
              <a:buNone/>
              <a:defRPr/>
            </a:pPr>
            <a:r>
              <a:rPr lang="fa-IR" b="1" dirty="0">
                <a:cs typeface="B Nazanin" panose="00000400000000000000" pitchFamily="2" charset="-78"/>
              </a:rPr>
              <a:t>مثال: انتظارات قربانیان خشونت جنسی از ارائه دهندگان خدمات بهداشتی</a:t>
            </a: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3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b="1" dirty="0" smtClean="0">
                <a:solidFill>
                  <a:srgbClr val="FC846C"/>
                </a:solidFill>
                <a:cs typeface="B Mitra" panose="00000400000000000000" pitchFamily="2" charset="-78"/>
              </a:rPr>
              <a:t>تفاوتهاي تحقيق كيفي و كمي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524" y="1690688"/>
            <a:ext cx="4272455" cy="4486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41" y="1690688"/>
            <a:ext cx="360914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98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60585" y="998104"/>
            <a:ext cx="3628435" cy="385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0103" y="1454248"/>
            <a:ext cx="3456732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1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کارگاه آموزشی روش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a-IR" dirty="0" smtClean="0"/>
              <a:t>فهیمه برقی شیرازی </a:t>
            </a:r>
          </a:p>
          <a:p>
            <a:pPr marL="0" indent="0" algn="ctr">
              <a:buNone/>
            </a:pPr>
            <a:r>
              <a:rPr lang="fa-IR" dirty="0" smtClean="0"/>
              <a:t>دانشجوی دکتری سلامت در بلایا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946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altLang="en-US" b="1" dirty="0" smtClean="0">
                <a:solidFill>
                  <a:srgbClr val="FC846C"/>
                </a:solidFill>
                <a:cs typeface="B Mitra" panose="00000400000000000000" pitchFamily="2" charset="-78"/>
              </a:rPr>
              <a:t>شباهتهاي تحقيق كيفي و كمي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897"/>
            <a:ext cx="10515600" cy="3641834"/>
          </a:xfrm>
        </p:spPr>
        <p:txBody>
          <a:bodyPr>
            <a:no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en-US" sz="3600" b="1" dirty="0" smtClean="0"/>
              <a:t>داده هاي كيفي اغلب شامل داده هاي كمي هم هست ( عباراتي مانند بيشتر از يا كمتر از فلان اعداد وارقام در واقع نوعي داده هاي كمي هستند).</a:t>
            </a:r>
          </a:p>
          <a:p>
            <a:pPr algn="r" rtl="1">
              <a:lnSpc>
                <a:spcPct val="80000"/>
              </a:lnSpc>
            </a:pPr>
            <a:r>
              <a:rPr lang="fa-IR" altLang="en-US" sz="3600" b="1" dirty="0" smtClean="0"/>
              <a:t>راهبردهاي كمي هم (مثلاً پژوهش پيمايشي در مقياس بزرگ) ممكن است شامل داده هاي كيفي باشد كه ازطريق پرسشنامه هاي پاسخ باز جمع آوري مي شوند.</a:t>
            </a:r>
            <a:endParaRPr lang="en-US" altLang="en-US" sz="3600" b="1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0038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6194" y="299545"/>
            <a:ext cx="9049406" cy="61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91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B Kamran" panose="00000400000000000000" pitchFamily="2" charset="-78"/>
              </a:rPr>
              <a:t>تحقیق توصیفی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414"/>
            <a:ext cx="10515600" cy="4994549"/>
          </a:xfrm>
        </p:spPr>
        <p:txBody>
          <a:bodyPr>
            <a:normAutofit/>
          </a:bodyPr>
          <a:lstStyle/>
          <a:p>
            <a:pPr algn="just" rtl="1">
              <a:defRPr/>
            </a:pPr>
            <a:r>
              <a:rPr lang="ar-SA" sz="3600" b="1" dirty="0">
                <a:cs typeface="B Nazanin" panose="00000400000000000000" pitchFamily="2" charset="-78"/>
              </a:rPr>
              <a:t>شامل مجموعه روش هایی است که هدف</a:t>
            </a:r>
            <a:r>
              <a:rPr lang="fa-IR" sz="3600" b="1" dirty="0">
                <a:cs typeface="B Nazanin" panose="00000400000000000000" pitchFamily="2" charset="-78"/>
              </a:rPr>
              <a:t>،</a:t>
            </a:r>
            <a:r>
              <a:rPr lang="ar-SA" sz="3600" b="1" dirty="0">
                <a:cs typeface="B Nazanin" panose="00000400000000000000" pitchFamily="2" charset="-78"/>
              </a:rPr>
              <a:t> توصیف شرایط </a:t>
            </a:r>
            <a:r>
              <a:rPr lang="fa-IR" sz="3600" b="1" dirty="0">
                <a:cs typeface="B Nazanin" panose="00000400000000000000" pitchFamily="2" charset="-78"/>
              </a:rPr>
              <a:t>یا پدیده های </a:t>
            </a:r>
            <a:r>
              <a:rPr lang="ar-SA" sz="3600" b="1" dirty="0">
                <a:cs typeface="B Nazanin" panose="00000400000000000000" pitchFamily="2" charset="-78"/>
              </a:rPr>
              <a:t>مورد بررسی است</a:t>
            </a:r>
            <a:r>
              <a:rPr lang="en-US" sz="3600" b="1" dirty="0">
                <a:cs typeface="B Nazanin" panose="00000400000000000000" pitchFamily="2" charset="-78"/>
              </a:rPr>
              <a:t>. </a:t>
            </a:r>
            <a:r>
              <a:rPr lang="ar-SA" sz="3600" b="1" dirty="0">
                <a:cs typeface="B Nazanin" panose="00000400000000000000" pitchFamily="2" charset="-78"/>
              </a:rPr>
              <a:t>اجراي تحقیق توصیفی می تواند صرفاً براي شناخت شرایط موجود یا یاري دادن به فرایند تصمیم گیري باشد</a:t>
            </a:r>
            <a:r>
              <a:rPr lang="en-US" sz="3600" b="1" dirty="0">
                <a:cs typeface="B Nazanin" panose="00000400000000000000" pitchFamily="2" charset="-78"/>
              </a:rPr>
              <a:t>.</a:t>
            </a:r>
            <a:endParaRPr lang="en-US" sz="3600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ar-SA" sz="3600" b="1" dirty="0">
                <a:cs typeface="B Nazanin" panose="00000400000000000000" pitchFamily="2" charset="-78"/>
              </a:rPr>
              <a:t>همچنین مطالعه توصیفی براي تعیین ویژگی هاي متغیرهاي یک موقعیت صورت می گیرد</a:t>
            </a:r>
            <a:r>
              <a:rPr lang="en-US" sz="3600" b="1" dirty="0">
                <a:cs typeface="B Nazanin" panose="00000400000000000000" pitchFamily="2" charset="-78"/>
              </a:rPr>
              <a:t>. </a:t>
            </a:r>
            <a:r>
              <a:rPr lang="ar-SA" sz="3600" b="1" dirty="0">
                <a:cs typeface="B Nazanin" panose="00000400000000000000" pitchFamily="2" charset="-78"/>
              </a:rPr>
              <a:t>به طور مثال، توصیف </a:t>
            </a:r>
            <a:r>
              <a:rPr lang="fa-IR" sz="3600" b="1" dirty="0">
                <a:cs typeface="B Nazanin" panose="00000400000000000000" pitchFamily="2" charset="-78"/>
              </a:rPr>
              <a:t>وضعیت مصرف مواد </a:t>
            </a:r>
            <a:r>
              <a:rPr lang="ar-SA" sz="3600" b="1" dirty="0">
                <a:cs typeface="B Nazanin" panose="00000400000000000000" pitchFamily="2" charset="-78"/>
              </a:rPr>
              <a:t>بر حسب تحصیل</a:t>
            </a:r>
            <a:r>
              <a:rPr lang="fa-IR" sz="3600" b="1" dirty="0">
                <a:cs typeface="B Nazanin" panose="00000400000000000000" pitchFamily="2" charset="-78"/>
              </a:rPr>
              <a:t>ات</a:t>
            </a:r>
            <a:r>
              <a:rPr lang="ar-SA" sz="3600" b="1" dirty="0">
                <a:cs typeface="B Nazanin" panose="00000400000000000000" pitchFamily="2" charset="-78"/>
              </a:rPr>
              <a:t> ، جنسیت ،گروه سنی و</a:t>
            </a:r>
            <a:r>
              <a:rPr lang="en-US" sz="3600" b="1" dirty="0">
                <a:cs typeface="B Nazanin" panose="00000400000000000000" pitchFamily="2" charset="-78"/>
              </a:rPr>
              <a:t>...</a:t>
            </a:r>
            <a:endParaRPr lang="en-US" sz="3600" dirty="0">
              <a:cs typeface="B Nazanin" panose="00000400000000000000" pitchFamily="2" charset="-78"/>
            </a:endParaRPr>
          </a:p>
          <a:p>
            <a:pPr algn="just" rtl="1">
              <a:defRPr/>
            </a:pPr>
            <a:r>
              <a:rPr lang="ar-SA" sz="3600" b="1" dirty="0">
                <a:cs typeface="B Nazanin" panose="00000400000000000000" pitchFamily="2" charset="-78"/>
              </a:rPr>
              <a:t>مثال</a:t>
            </a:r>
            <a:r>
              <a:rPr lang="en-US" sz="3600" b="1" dirty="0">
                <a:cs typeface="B Nazanin" panose="00000400000000000000" pitchFamily="2" charset="-78"/>
              </a:rPr>
              <a:t>: </a:t>
            </a:r>
            <a:r>
              <a:rPr lang="fa-IR" sz="3600" b="1" dirty="0">
                <a:cs typeface="B Nazanin" panose="00000400000000000000" pitchFamily="2" charset="-78"/>
              </a:rPr>
              <a:t>بررسی اپیدمیولوژیک یک </a:t>
            </a:r>
            <a:r>
              <a:rPr lang="fa-IR" sz="3600" b="1" dirty="0" smtClean="0">
                <a:cs typeface="B Nazanin" panose="00000400000000000000" pitchFamily="2" charset="-78"/>
              </a:rPr>
              <a:t>بیماری</a:t>
            </a:r>
            <a:endParaRPr lang="fa-IR" sz="3600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sz="2400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sz="2400" b="1" dirty="0">
              <a:cs typeface="B Kamran" panose="00000400000000000000" pitchFamily="2" charset="-78"/>
            </a:endParaRPr>
          </a:p>
          <a:p>
            <a:pPr marL="0" indent="0" algn="r" rtl="1">
              <a:buNone/>
              <a:defRPr/>
            </a:pPr>
            <a:endParaRPr lang="fa-IR" sz="2000" b="1" dirty="0">
              <a:cs typeface="B Kamran" panose="00000400000000000000" pitchFamily="2" charset="-78"/>
              <a:hlinkClick r:id="" action="ppaction://noaction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93807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دسته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‌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بندي تحق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ي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ق توص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ي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في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710"/>
            <a:ext cx="10515600" cy="4947253"/>
          </a:xfrm>
        </p:spPr>
        <p:txBody>
          <a:bodyPr>
            <a:normAutofit/>
          </a:bodyPr>
          <a:lstStyle/>
          <a:p>
            <a:pPr algn="justLow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تحق</a:t>
            </a:r>
            <a:r>
              <a:rPr lang="fa-IR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ق پ</a:t>
            </a:r>
            <a:r>
              <a:rPr lang="fa-IR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ما</a:t>
            </a:r>
            <a:r>
              <a:rPr lang="fa-IR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شي:</a:t>
            </a:r>
            <a:r>
              <a:rPr lang="ar-SA" sz="3200" b="1" dirty="0">
                <a:latin typeface="Arial" charset="0"/>
                <a:cs typeface="Mitra" pitchFamily="2" charset="-78"/>
              </a:rPr>
              <a:t> 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(Survey Research)</a:t>
            </a:r>
            <a:r>
              <a:rPr lang="fa-IR" sz="3200" b="1" dirty="0">
                <a:latin typeface="Arial" charset="0"/>
                <a:cs typeface="Mitra" pitchFamily="2" charset="-78"/>
              </a:rPr>
              <a:t> </a:t>
            </a:r>
            <a:r>
              <a:rPr lang="ar-SA" sz="3200" b="1" dirty="0">
                <a:latin typeface="Arial" charset="0"/>
                <a:cs typeface="Mitra" pitchFamily="2" charset="-78"/>
              </a:rPr>
              <a:t>براي بررسي توز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ع و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ژگي</a:t>
            </a:r>
            <a:r>
              <a:rPr lang="fa-IR" sz="3200" b="1" dirty="0">
                <a:latin typeface="Arial" charset="0"/>
                <a:cs typeface="Mitra" pitchFamily="2" charset="-78"/>
              </a:rPr>
              <a:t>‌</a:t>
            </a:r>
            <a:r>
              <a:rPr lang="ar-SA" sz="3200" b="1" dirty="0">
                <a:latin typeface="Arial" charset="0"/>
                <a:cs typeface="Mitra" pitchFamily="2" charset="-78"/>
              </a:rPr>
              <a:t>هاي </a:t>
            </a:r>
            <a:r>
              <a:rPr lang="fa-IR" sz="3200" b="1" dirty="0">
                <a:latin typeface="Arial" charset="0"/>
                <a:cs typeface="Mitra" pitchFamily="2" charset="-78"/>
              </a:rPr>
              <a:t>يک</a:t>
            </a:r>
            <a:r>
              <a:rPr lang="ar-SA" sz="3200" b="1" dirty="0">
                <a:latin typeface="Arial" charset="0"/>
                <a:cs typeface="Mitra" pitchFamily="2" charset="-78"/>
              </a:rPr>
              <a:t> جامعه آماري </a:t>
            </a:r>
            <a:r>
              <a:rPr lang="fa-IR" sz="3200" b="1" dirty="0">
                <a:latin typeface="Arial" charset="0"/>
                <a:cs typeface="Mitra" pitchFamily="2" charset="-78"/>
              </a:rPr>
              <a:t>از </a:t>
            </a:r>
            <a:r>
              <a:rPr lang="ar-SA" sz="3200" b="1" dirty="0">
                <a:latin typeface="Arial" charset="0"/>
                <a:cs typeface="Mitra" pitchFamily="2" charset="-78"/>
              </a:rPr>
              <a:t>روش تحق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ق پ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ما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شي بکار مي</a:t>
            </a:r>
            <a:r>
              <a:rPr lang="fa-IR" sz="3200" b="1" dirty="0">
                <a:latin typeface="Arial" charset="0"/>
                <a:cs typeface="Mitra" pitchFamily="2" charset="-78"/>
              </a:rPr>
              <a:t>‌</a:t>
            </a:r>
            <a:r>
              <a:rPr lang="ar-SA" sz="3200" b="1" dirty="0">
                <a:latin typeface="Arial" charset="0"/>
                <a:cs typeface="Mitra" pitchFamily="2" charset="-78"/>
              </a:rPr>
              <a:t>رود.</a:t>
            </a:r>
          </a:p>
          <a:p>
            <a:pPr algn="justLow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تحق</a:t>
            </a:r>
            <a:r>
              <a:rPr lang="fa-IR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ق همبستگي:</a:t>
            </a:r>
            <a:r>
              <a:rPr lang="ar-SA" sz="3200" b="1" dirty="0">
                <a:latin typeface="Arial" charset="0"/>
                <a:cs typeface="Mitra" pitchFamily="2" charset="-78"/>
              </a:rPr>
              <a:t> 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(Correlational Research)</a:t>
            </a:r>
            <a:r>
              <a:rPr lang="fa-IR" sz="3200" b="1" dirty="0">
                <a:latin typeface="Arial" charset="0"/>
                <a:cs typeface="Mitra" pitchFamily="2" charset="-78"/>
              </a:rPr>
              <a:t> </a:t>
            </a:r>
            <a:r>
              <a:rPr lang="ar-SA" sz="3200" b="1" dirty="0">
                <a:latin typeface="Arial" charset="0"/>
                <a:cs typeface="Mitra" pitchFamily="2" charset="-78"/>
              </a:rPr>
              <a:t>در ا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ن تحق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ق رابطه م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ان متغ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رها براساس هدف تحق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ق تحل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ل مي</a:t>
            </a:r>
            <a:r>
              <a:rPr lang="fa-IR" sz="3200" b="1" dirty="0">
                <a:latin typeface="Arial" charset="0"/>
                <a:cs typeface="Mitra" pitchFamily="2" charset="-78"/>
              </a:rPr>
              <a:t>‌</a:t>
            </a:r>
            <a:r>
              <a:rPr lang="ar-SA" sz="3200" b="1" dirty="0">
                <a:latin typeface="Arial" charset="0"/>
                <a:cs typeface="Mitra" pitchFamily="2" charset="-78"/>
              </a:rPr>
              <a:t>گردد.</a:t>
            </a:r>
          </a:p>
          <a:p>
            <a:pPr algn="justLow" rtl="1">
              <a:lnSpc>
                <a:spcPct val="110000"/>
              </a:lnSpc>
              <a:spcBef>
                <a:spcPct val="50000"/>
              </a:spcBef>
              <a:defRPr/>
            </a:pPr>
            <a:r>
              <a:rPr lang="fa-IR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اقدام</a:t>
            </a:r>
            <a:r>
              <a:rPr lang="ar-SA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 پژوهي:</a:t>
            </a:r>
            <a:r>
              <a:rPr lang="fa-IR" sz="3200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 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(Action Research)</a:t>
            </a:r>
            <a:r>
              <a:rPr lang="ar-SA" sz="3200" b="1" dirty="0">
                <a:latin typeface="Arial" charset="0"/>
                <a:cs typeface="Mitra" pitchFamily="2" charset="-78"/>
              </a:rPr>
              <a:t> هدف ا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ن دسته از پژوهش</a:t>
            </a:r>
            <a:r>
              <a:rPr lang="fa-IR" sz="3200" b="1" dirty="0">
                <a:latin typeface="Arial" charset="0"/>
                <a:cs typeface="Mitra" pitchFamily="2" charset="-78"/>
              </a:rPr>
              <a:t>‌</a:t>
            </a:r>
            <a:r>
              <a:rPr lang="ar-SA" sz="3200" b="1" dirty="0">
                <a:latin typeface="Arial" charset="0"/>
                <a:cs typeface="Mitra" pitchFamily="2" charset="-78"/>
              </a:rPr>
              <a:t>هاي آموزشي، توص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ف شرا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ط 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ا پد</a:t>
            </a:r>
            <a:r>
              <a:rPr lang="fa-IR" sz="3200" b="1" dirty="0">
                <a:latin typeface="Arial" charset="0"/>
                <a:cs typeface="Mitra" pitchFamily="2" charset="-78"/>
              </a:rPr>
              <a:t>ي</a:t>
            </a:r>
            <a:r>
              <a:rPr lang="ar-SA" sz="3200" b="1" dirty="0">
                <a:latin typeface="Arial" charset="0"/>
                <a:cs typeface="Mitra" pitchFamily="2" charset="-78"/>
              </a:rPr>
              <a:t>ده</a:t>
            </a:r>
            <a:r>
              <a:rPr lang="fa-IR" sz="3200" b="1" dirty="0">
                <a:latin typeface="Arial" charset="0"/>
                <a:cs typeface="Mitra" pitchFamily="2" charset="-78"/>
              </a:rPr>
              <a:t>‌</a:t>
            </a:r>
            <a:r>
              <a:rPr lang="ar-SA" sz="3200" b="1" dirty="0">
                <a:latin typeface="Arial" charset="0"/>
                <a:cs typeface="Mitra" pitchFamily="2" charset="-78"/>
              </a:rPr>
              <a:t>هاي مربوط به نظام آموزشي مي</a:t>
            </a:r>
            <a:r>
              <a:rPr lang="fa-IR" sz="3200" b="1" dirty="0">
                <a:latin typeface="Arial" charset="0"/>
                <a:cs typeface="Mitra" pitchFamily="2" charset="-78"/>
              </a:rPr>
              <a:t>‌</a:t>
            </a:r>
            <a:r>
              <a:rPr lang="ar-SA" sz="3200" b="1" dirty="0">
                <a:latin typeface="Arial" charset="0"/>
                <a:cs typeface="Mitra" pitchFamily="2" charset="-78"/>
              </a:rPr>
              <a:t>باشد.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08127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537"/>
          </a:xfrm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دسته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‌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بندي تحق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ي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ق توص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ي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cs typeface="Zar" panose="00000400000000000000" pitchFamily="2" charset="-78"/>
              </a:rPr>
              <a:t>في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662"/>
            <a:ext cx="10515600" cy="4742301"/>
          </a:xfrm>
        </p:spPr>
        <p:txBody>
          <a:bodyPr/>
          <a:lstStyle/>
          <a:p>
            <a:pPr algn="justLow" rtl="1">
              <a:spcBef>
                <a:spcPct val="20000"/>
              </a:spcBef>
              <a:defRPr/>
            </a:pPr>
            <a:r>
              <a:rPr lang="ar-SA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بررسي موردي:</a:t>
            </a:r>
            <a:r>
              <a:rPr lang="ar-SA" b="1" dirty="0">
                <a:latin typeface="Arial" charset="0"/>
                <a:cs typeface="Mitra" pitchFamily="2" charset="-78"/>
              </a:rPr>
              <a:t> </a:t>
            </a:r>
            <a:r>
              <a:rPr lang="en-US" b="1" dirty="0">
                <a:latin typeface="Arial" charset="0"/>
                <a:cs typeface="Mitra" pitchFamily="2" charset="-78"/>
              </a:rPr>
              <a:t> </a:t>
            </a:r>
            <a:r>
              <a:rPr lang="en-US" b="1" i="1" dirty="0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(Case Study)</a:t>
            </a:r>
            <a:r>
              <a:rPr lang="ar-SA" b="1" dirty="0">
                <a:latin typeface="Arial" charset="0"/>
                <a:cs typeface="Mitra" pitchFamily="2" charset="-78"/>
              </a:rPr>
              <a:t>برخلاف پژوهش</a:t>
            </a:r>
            <a:r>
              <a:rPr lang="fa-IR" b="1" dirty="0">
                <a:latin typeface="Arial" charset="0"/>
                <a:cs typeface="Mitra" pitchFamily="2" charset="-78"/>
              </a:rPr>
              <a:t>‌</a:t>
            </a:r>
            <a:r>
              <a:rPr lang="ar-SA" b="1" dirty="0">
                <a:latin typeface="Arial" charset="0"/>
                <a:cs typeface="Mitra" pitchFamily="2" charset="-78"/>
              </a:rPr>
              <a:t>هاي آزما</a:t>
            </a:r>
            <a:r>
              <a:rPr lang="fa-IR" b="1" dirty="0">
                <a:latin typeface="Arial" charset="0"/>
                <a:cs typeface="Mitra" pitchFamily="2" charset="-78"/>
              </a:rPr>
              <a:t>ي</a:t>
            </a:r>
            <a:r>
              <a:rPr lang="ar-SA" b="1" dirty="0">
                <a:latin typeface="Arial" charset="0"/>
                <a:cs typeface="Mitra" pitchFamily="2" charset="-78"/>
              </a:rPr>
              <a:t>شي پزوهشگر به دستکاري متغ</a:t>
            </a:r>
            <a:r>
              <a:rPr lang="fa-IR" b="1" dirty="0">
                <a:latin typeface="Arial" charset="0"/>
                <a:cs typeface="Mitra" pitchFamily="2" charset="-78"/>
              </a:rPr>
              <a:t>ي</a:t>
            </a:r>
            <a:r>
              <a:rPr lang="ar-SA" b="1" dirty="0">
                <a:latin typeface="Arial" charset="0"/>
                <a:cs typeface="Mitra" pitchFamily="2" charset="-78"/>
              </a:rPr>
              <a:t>ر مستقل و مشاهده اثر آن بر متغ</a:t>
            </a:r>
            <a:r>
              <a:rPr lang="fa-IR" b="1" dirty="0">
                <a:latin typeface="Arial" charset="0"/>
                <a:cs typeface="Mitra" pitchFamily="2" charset="-78"/>
              </a:rPr>
              <a:t>ي</a:t>
            </a:r>
            <a:r>
              <a:rPr lang="ar-SA" b="1" dirty="0">
                <a:latin typeface="Arial" charset="0"/>
                <a:cs typeface="Mitra" pitchFamily="2" charset="-78"/>
              </a:rPr>
              <a:t>ر وابسته نمي</a:t>
            </a:r>
            <a:r>
              <a:rPr lang="fa-IR" b="1" dirty="0">
                <a:latin typeface="Arial" charset="0"/>
                <a:cs typeface="Mitra" pitchFamily="2" charset="-78"/>
              </a:rPr>
              <a:t>‌</a:t>
            </a:r>
            <a:r>
              <a:rPr lang="ar-SA" b="1" dirty="0">
                <a:latin typeface="Arial" charset="0"/>
                <a:cs typeface="Mitra" pitchFamily="2" charset="-78"/>
              </a:rPr>
              <a:t>پردازد</a:t>
            </a:r>
          </a:p>
          <a:p>
            <a:pPr algn="justLow" rtl="1">
              <a:spcBef>
                <a:spcPct val="20000"/>
              </a:spcBef>
              <a:defRPr/>
            </a:pPr>
            <a:r>
              <a:rPr lang="ar-SA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تحق</a:t>
            </a:r>
            <a:r>
              <a:rPr lang="fa-IR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ق پس – رو</a:t>
            </a:r>
            <a:r>
              <a:rPr lang="fa-IR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دادي(علي – مقا</a:t>
            </a:r>
            <a:r>
              <a:rPr lang="fa-IR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ي</a:t>
            </a:r>
            <a:r>
              <a:rPr lang="ar-SA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سه</a:t>
            </a:r>
            <a:r>
              <a:rPr lang="fa-IR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‌</a:t>
            </a:r>
            <a:r>
              <a:rPr lang="ar-SA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اي)</a:t>
            </a:r>
            <a:endParaRPr lang="en-US" b="1" dirty="0">
              <a:solidFill>
                <a:schemeClr val="hlink"/>
              </a:solidFill>
              <a:latin typeface="Arial" charset="0"/>
              <a:cs typeface="Titr" pitchFamily="2" charset="-78"/>
            </a:endParaRPr>
          </a:p>
          <a:p>
            <a:pPr algn="justLow" rtl="1">
              <a:spcBef>
                <a:spcPct val="20000"/>
              </a:spcBef>
              <a:defRPr/>
            </a:pPr>
            <a:r>
              <a:rPr lang="en-US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 </a:t>
            </a:r>
            <a:r>
              <a:rPr lang="en-US" b="1" i="1" dirty="0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(Ex-</a:t>
            </a:r>
            <a:r>
              <a:rPr lang="en-US" b="1" i="1" dirty="0" err="1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postfacto</a:t>
            </a:r>
            <a:r>
              <a:rPr lang="en-US" b="1" dirty="0">
                <a:solidFill>
                  <a:schemeClr val="hlink"/>
                </a:solidFill>
                <a:latin typeface="Arial" charset="0"/>
                <a:cs typeface="Titr" pitchFamily="2" charset="-78"/>
              </a:rPr>
              <a:t> </a:t>
            </a:r>
            <a:r>
              <a:rPr lang="en-US" b="1" i="1" dirty="0">
                <a:solidFill>
                  <a:srgbClr val="00FF00"/>
                </a:solidFill>
                <a:latin typeface="Times New Roman" pitchFamily="18" charset="0"/>
                <a:cs typeface="B Kamran" panose="00000400000000000000" pitchFamily="2" charset="-78"/>
              </a:rPr>
              <a:t>research)</a:t>
            </a:r>
            <a:endParaRPr lang="fa-IR" b="1" i="1" dirty="0">
              <a:solidFill>
                <a:srgbClr val="00FF00"/>
              </a:solidFill>
              <a:latin typeface="Times New Roman" pitchFamily="18" charset="0"/>
              <a:cs typeface="B Kamran" panose="00000400000000000000" pitchFamily="2" charset="-78"/>
            </a:endParaRPr>
          </a:p>
          <a:p>
            <a:pPr algn="justLow" rtl="1">
              <a:spcBef>
                <a:spcPct val="20000"/>
              </a:spcBef>
              <a:defRPr/>
            </a:pPr>
            <a:r>
              <a:rPr lang="fa-IR" b="1" dirty="0">
                <a:latin typeface="Arial" charset="0"/>
                <a:cs typeface="Mitra" pitchFamily="2" charset="-78"/>
              </a:rPr>
              <a:t>پژوهشگر با توجه به متغير وابسته به بررسي احتمالي وقوع آن مي‌پردازد و از نوع تحقيقات گذشته نگر است و سعي بر آن است که از معلول به علت احتمالي پي ببرد مثال: علل احتمالي شکست فروش يک محصول را مي‌توان از اين روش بررسي کرد.</a:t>
            </a:r>
            <a:endParaRPr lang="en-US" b="1" dirty="0">
              <a:latin typeface="Arial" charset="0"/>
              <a:cs typeface="Mitra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98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5400" b="1" dirty="0" smtClean="0">
                <a:solidFill>
                  <a:schemeClr val="accent2">
                    <a:lumMod val="50000"/>
                  </a:schemeClr>
                </a:solidFill>
                <a:cs typeface="B Kamran" panose="00000400000000000000" pitchFamily="2" charset="-78"/>
              </a:rPr>
              <a:t>تحقیق همبستگی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>
            <a:normAutofit fontScale="92500" lnSpcReduction="10000"/>
          </a:bodyPr>
          <a:lstStyle/>
          <a:p>
            <a:pPr algn="r" rtl="1">
              <a:defRPr/>
            </a:pPr>
            <a:r>
              <a:rPr lang="ar-SA" sz="3200" b="1" dirty="0">
                <a:cs typeface="B Nazanin" panose="00000400000000000000" pitchFamily="2" charset="-78"/>
              </a:rPr>
              <a:t>در این نوع تحقیقات رابطه میان متغیرها بر اساس هدف پژوهش تحلیل می گردد</a:t>
            </a:r>
            <a:r>
              <a:rPr lang="en-US" sz="3200" b="1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sz="3200" b="1" dirty="0">
                <a:cs typeface="B Nazanin" panose="00000400000000000000" pitchFamily="2" charset="-78"/>
              </a:rPr>
              <a:t>در تحقیقات همبستگی اگر هدف پیش بینی متغیرهاي وابسته بر اساس متغیرهاي مستقل باشد به متغیر وابسته متغیر ملاك و به متغیر مستقل متغیر پیش بین گویند</a:t>
            </a:r>
            <a:r>
              <a:rPr lang="en-US" sz="3200" b="1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sz="3200" b="1" dirty="0">
                <a:cs typeface="B Nazanin" panose="00000400000000000000" pitchFamily="2" charset="-78"/>
              </a:rPr>
              <a:t>وجه تمایز تحقیق همبستگی با تحقیق آزمایشی در این است که در اینجا متغیرهاي مستقل دستکاري نمی شوند</a:t>
            </a:r>
            <a:r>
              <a:rPr lang="en-US" sz="3200" b="1" dirty="0">
                <a:cs typeface="B Nazanin" panose="00000400000000000000" pitchFamily="2" charset="-78"/>
              </a:rPr>
              <a:t>.</a:t>
            </a:r>
            <a:endParaRPr lang="en-US" sz="3200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sz="3200" b="1" dirty="0">
                <a:cs typeface="B Nazanin" panose="00000400000000000000" pitchFamily="2" charset="-78"/>
              </a:rPr>
              <a:t>تحقیق همبستگی خود به سه دسته تقسیم می شود</a:t>
            </a:r>
            <a:r>
              <a:rPr lang="en-US" sz="3200" b="1" dirty="0">
                <a:cs typeface="B Nazanin" panose="00000400000000000000" pitchFamily="2" charset="-78"/>
              </a:rPr>
              <a:t>: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 algn="r" rtl="1">
              <a:defRPr/>
            </a:pPr>
            <a:r>
              <a:rPr lang="ar-SA" sz="2800" b="1" dirty="0">
                <a:solidFill>
                  <a:srgbClr val="00B050"/>
                </a:solidFill>
                <a:cs typeface="B Nazanin" panose="00000400000000000000" pitchFamily="2" charset="-78"/>
              </a:rPr>
              <a:t>الف) همبستگی دو متغیري</a:t>
            </a:r>
            <a:endParaRPr lang="en-US" sz="28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lvl="1" algn="r" rtl="1">
              <a:defRPr/>
            </a:pPr>
            <a:r>
              <a:rPr lang="ar-SA" sz="2800" b="1" dirty="0">
                <a:solidFill>
                  <a:srgbClr val="00B050"/>
                </a:solidFill>
                <a:cs typeface="B Nazanin" panose="00000400000000000000" pitchFamily="2" charset="-78"/>
              </a:rPr>
              <a:t>ب) تحلیل رگرسیون</a:t>
            </a:r>
            <a:endParaRPr lang="en-US" sz="2800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lvl="1" algn="r" rtl="1">
              <a:defRPr/>
            </a:pPr>
            <a:r>
              <a:rPr lang="ar-SA" sz="2800" b="1" dirty="0">
                <a:solidFill>
                  <a:srgbClr val="00B050"/>
                </a:solidFill>
                <a:cs typeface="B Nazanin" panose="00000400000000000000" pitchFamily="2" charset="-78"/>
              </a:rPr>
              <a:t>ج) تحلیل کوواریانس</a:t>
            </a:r>
            <a:endParaRPr lang="fa-IR" sz="2800" b="1" dirty="0">
              <a:solidFill>
                <a:srgbClr val="00B050"/>
              </a:solidFill>
              <a:cs typeface="B Nazanin" panose="00000400000000000000" pitchFamily="2" charset="-78"/>
            </a:endParaRPr>
          </a:p>
          <a:p>
            <a:pPr marL="457200" lvl="1" indent="0" rtl="1">
              <a:buNone/>
              <a:defRPr/>
            </a:pPr>
            <a:endParaRPr lang="en-US" sz="2800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35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8634" y="709449"/>
            <a:ext cx="10515600" cy="55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34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44" y="222069"/>
            <a:ext cx="11573690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98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0263" y="283779"/>
            <a:ext cx="11247120" cy="6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93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Kamran" panose="00000400000000000000" pitchFamily="2" charset="-78"/>
              </a:rPr>
              <a:t>ت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B Kamran" panose="00000400000000000000" pitchFamily="2" charset="-78"/>
              </a:rPr>
              <a:t>حقیق آزمایشی (تجربی)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897"/>
            <a:ext cx="10515600" cy="4758066"/>
          </a:xfrm>
        </p:spPr>
        <p:txBody>
          <a:bodyPr>
            <a:normAutofit fontScale="92500" lnSpcReduction="10000"/>
          </a:bodyPr>
          <a:lstStyle/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ترکیبی پیوسته از تحقیقات قبلی است که کاربرد زیادي در پژوهشهاي </a:t>
            </a:r>
            <a:r>
              <a:rPr lang="fa-IR" b="1" dirty="0">
                <a:cs typeface="B Nazanin" panose="00000400000000000000" pitchFamily="2" charset="-78"/>
              </a:rPr>
              <a:t>علوم پزشکی </a:t>
            </a:r>
            <a:r>
              <a:rPr lang="ar-SA" b="1" dirty="0">
                <a:cs typeface="B Nazanin" panose="00000400000000000000" pitchFamily="2" charset="-78"/>
              </a:rPr>
              <a:t>دارد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این روش شامل ایجاد وضعیتی کنترل شده است که در آن افراد مورد بررسی تحت عنوان گروه آزمایش، در معرض محرك آزمایش قرار میگیرند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واکنش این افراد با دسته اي از افراد دیگر که گروه کنترل خوانده می شوند، مقایسه می شود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در این آزمایش ها با انتصاب تصادفی افراد گروه آزمایش و گروه کنترل، تاثیر احتمالی تفاوت افراد بین دو گروه خنثی می شود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fa-IR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ar-SA" b="1" dirty="0">
                <a:cs typeface="B Nazanin" panose="00000400000000000000" pitchFamily="2" charset="-78"/>
              </a:rPr>
              <a:t>به عبارت</a:t>
            </a:r>
            <a:r>
              <a:rPr lang="fa-IR" b="1" dirty="0">
                <a:cs typeface="B Nazanin" panose="00000400000000000000" pitchFamily="2" charset="-78"/>
              </a:rPr>
              <a:t>ی،</a:t>
            </a:r>
            <a:r>
              <a:rPr lang="ar-SA" b="1" dirty="0">
                <a:cs typeface="B Nazanin" panose="00000400000000000000" pitchFamily="2" charset="-78"/>
              </a:rPr>
              <a:t> محور آزمایش محدود بودن آن به آزمون فرضیاتی خاص است</a:t>
            </a:r>
            <a:r>
              <a:rPr lang="en-US" b="1" dirty="0">
                <a:cs typeface="B Nazanin" panose="00000400000000000000" pitchFamily="2" charset="-78"/>
              </a:rPr>
              <a:t>. </a:t>
            </a:r>
            <a:r>
              <a:rPr lang="ar-SA" b="1" dirty="0">
                <a:cs typeface="B Nazanin" panose="00000400000000000000" pitchFamily="2" charset="-78"/>
              </a:rPr>
              <a:t>در اینجا محقق در مقام آزمایشگر، مسئولیت مهمی بر دوش دارد؛ وي آزمایش به راه می اندازد و می کوشدآن را تحت کنترل نگه دارد تا آنچه مورد آزمون است واقعا همان موضوع مورد تحقیق باشد</a:t>
            </a:r>
            <a:r>
              <a:rPr lang="en-US" b="1" dirty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Nazani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89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dirty="0" smtClean="0">
                <a:cs typeface="B Mitra" panose="00000400000000000000" pitchFamily="2" charset="-78"/>
              </a:rPr>
              <a:t>تعريف تحقيق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407" y="1825625"/>
            <a:ext cx="7819696" cy="435133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altLang="en-US" sz="3600" b="1" dirty="0" smtClean="0"/>
              <a:t>تحقیق</a:t>
            </a:r>
            <a:r>
              <a:rPr lang="fa-IR" altLang="en-US" sz="4400" b="1" dirty="0" smtClean="0"/>
              <a:t> </a:t>
            </a:r>
            <a:r>
              <a:rPr lang="fa-IR" altLang="en-US" sz="3600" b="1" dirty="0" smtClean="0"/>
              <a:t>فرايندي است برنامه ريزي شده، هوشيارانه، نظام مند (</a:t>
            </a:r>
            <a:r>
              <a:rPr lang="en-US" altLang="en-US" sz="3600" b="1" dirty="0" smtClean="0"/>
              <a:t>systematic</a:t>
            </a:r>
            <a:r>
              <a:rPr lang="fa-IR" altLang="en-US" sz="3600" b="1" dirty="0" smtClean="0"/>
              <a:t> ) و قابل اعتماد براي يافتن حقايق يا فهم عميق مسايل.</a:t>
            </a:r>
            <a:endParaRPr lang="en-US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26013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  <a:cs typeface="B Kamran" panose="00000400000000000000" pitchFamily="2" charset="-78"/>
              </a:rPr>
              <a:t>تحقیقات غیر تجربی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2745" y="1690688"/>
            <a:ext cx="8560675" cy="4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0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B Kamran" panose="00000400000000000000" pitchFamily="2" charset="-78"/>
              </a:rPr>
              <a:t>تحقیق پیمایشی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946"/>
            <a:ext cx="10515600" cy="4963017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A" sz="3600" b="1" dirty="0">
                <a:cs typeface="B Kamran" panose="00000400000000000000" pitchFamily="2" charset="-78"/>
              </a:rPr>
              <a:t>در این نوع تحقیق هدف، بررسی توزیع ویژگیهاي یک جامعه است و </a:t>
            </a:r>
            <a:r>
              <a:rPr lang="fa-IR" sz="3600" b="1" dirty="0">
                <a:cs typeface="B Kamran" panose="00000400000000000000" pitchFamily="2" charset="-78"/>
              </a:rPr>
              <a:t>عملاً </a:t>
            </a:r>
            <a:r>
              <a:rPr lang="ar-SA" sz="3600" b="1" dirty="0">
                <a:cs typeface="B Kamran" panose="00000400000000000000" pitchFamily="2" charset="-78"/>
              </a:rPr>
              <a:t>بیشتر تحقیق</a:t>
            </a:r>
            <a:r>
              <a:rPr lang="fa-IR" sz="3600" b="1" dirty="0">
                <a:cs typeface="B Kamran" panose="00000400000000000000" pitchFamily="2" charset="-78"/>
              </a:rPr>
              <a:t>ات</a:t>
            </a:r>
            <a:r>
              <a:rPr lang="ar-SA" sz="3600" b="1" dirty="0">
                <a:cs typeface="B Kamran" panose="00000400000000000000" pitchFamily="2" charset="-78"/>
              </a:rPr>
              <a:t> از این نوع می باشد</a:t>
            </a:r>
            <a:r>
              <a:rPr lang="en-US" sz="3600" b="1" dirty="0">
                <a:cs typeface="B Kamran" panose="00000400000000000000" pitchFamily="2" charset="-78"/>
              </a:rPr>
              <a:t>.</a:t>
            </a:r>
            <a:endParaRPr lang="en-US" sz="3600" dirty="0">
              <a:cs typeface="B Kamran" panose="00000400000000000000" pitchFamily="2" charset="-78"/>
            </a:endParaRPr>
          </a:p>
          <a:p>
            <a:pPr algn="r" rtl="1">
              <a:defRPr/>
            </a:pPr>
            <a:r>
              <a:rPr lang="ar-SA" sz="3600" b="1" dirty="0">
                <a:cs typeface="B Kamran" panose="00000400000000000000" pitchFamily="2" charset="-78"/>
              </a:rPr>
              <a:t>در پژوهش پیمایشی پارامترهاي جامعه بررسی می شوند</a:t>
            </a:r>
            <a:r>
              <a:rPr lang="en-US" sz="3600" b="1" dirty="0">
                <a:cs typeface="B Kamran" panose="00000400000000000000" pitchFamily="2" charset="-78"/>
              </a:rPr>
              <a:t>. </a:t>
            </a:r>
            <a:r>
              <a:rPr lang="ar-SA" sz="3600" b="1" dirty="0">
                <a:cs typeface="B Kamran" panose="00000400000000000000" pitchFamily="2" charset="-78"/>
              </a:rPr>
              <a:t>در اینجا پژوهشگر با انتخاب نمونه اي که معرف جامعه است به بررسی متغیرهاي پژوهش می پردازد</a:t>
            </a:r>
            <a:r>
              <a:rPr lang="en-US" sz="3600" b="1" dirty="0">
                <a:cs typeface="B Kamran" panose="00000400000000000000" pitchFamily="2" charset="-78"/>
              </a:rPr>
              <a:t>.</a:t>
            </a:r>
            <a:endParaRPr lang="en-US" sz="3600" dirty="0">
              <a:cs typeface="B Kamran" panose="00000400000000000000" pitchFamily="2" charset="-78"/>
            </a:endParaRPr>
          </a:p>
          <a:p>
            <a:pPr algn="r" rtl="1">
              <a:defRPr/>
            </a:pPr>
            <a:r>
              <a:rPr lang="ar-SA" sz="3600" b="1" dirty="0">
                <a:cs typeface="B Kamran" panose="00000400000000000000" pitchFamily="2" charset="-78"/>
              </a:rPr>
              <a:t>تحقیق پیمایشی به سه دسته تقسیم می شود</a:t>
            </a:r>
            <a:r>
              <a:rPr lang="en-US" sz="3600" b="1" dirty="0">
                <a:cs typeface="B Kamran" panose="00000400000000000000" pitchFamily="2" charset="-78"/>
              </a:rPr>
              <a:t>:</a:t>
            </a:r>
            <a:endParaRPr lang="fa-IR" sz="3600" b="1" dirty="0">
              <a:cs typeface="B Kamran" panose="00000400000000000000" pitchFamily="2" charset="-78"/>
            </a:endParaRPr>
          </a:p>
          <a:p>
            <a:pPr lvl="1" algn="r" rtl="1">
              <a:defRPr/>
            </a:pPr>
            <a:r>
              <a:rPr lang="ar-SA" sz="3200" b="1" dirty="0">
                <a:solidFill>
                  <a:srgbClr val="C00000"/>
                </a:solidFill>
                <a:cs typeface="B Kamran" panose="00000400000000000000" pitchFamily="2" charset="-78"/>
              </a:rPr>
              <a:t>الف) روش مقطعی</a:t>
            </a:r>
            <a:r>
              <a:rPr lang="en-US" sz="3200" b="1" dirty="0">
                <a:solidFill>
                  <a:srgbClr val="C00000"/>
                </a:solidFill>
                <a:cs typeface="B Kamran" panose="00000400000000000000" pitchFamily="2" charset="-78"/>
              </a:rPr>
              <a:t> (Cross Sectional) </a:t>
            </a:r>
            <a:endParaRPr lang="fa-IR" sz="3200" dirty="0">
              <a:solidFill>
                <a:srgbClr val="C00000"/>
              </a:solidFill>
              <a:cs typeface="B Kamran" panose="00000400000000000000" pitchFamily="2" charset="-78"/>
            </a:endParaRPr>
          </a:p>
          <a:p>
            <a:pPr lvl="1" algn="r" rtl="1">
              <a:defRPr/>
            </a:pPr>
            <a:r>
              <a:rPr lang="ar-SA" sz="3200" b="1" dirty="0">
                <a:solidFill>
                  <a:srgbClr val="C00000"/>
                </a:solidFill>
                <a:cs typeface="B Kamran" panose="00000400000000000000" pitchFamily="2" charset="-78"/>
              </a:rPr>
              <a:t>ب) روش طولی</a:t>
            </a:r>
            <a:r>
              <a:rPr lang="en-US" sz="3200" b="1" dirty="0">
                <a:solidFill>
                  <a:srgbClr val="C00000"/>
                </a:solidFill>
                <a:cs typeface="B Kamran" panose="00000400000000000000" pitchFamily="2" charset="-78"/>
              </a:rPr>
              <a:t> (Longitudinal) </a:t>
            </a:r>
            <a:endParaRPr lang="fa-IR" sz="3200" dirty="0">
              <a:solidFill>
                <a:srgbClr val="C00000"/>
              </a:solidFill>
              <a:cs typeface="B Kamran" panose="00000400000000000000" pitchFamily="2" charset="-78"/>
            </a:endParaRPr>
          </a:p>
          <a:p>
            <a:pPr lvl="1" algn="r" rtl="1">
              <a:defRPr/>
            </a:pPr>
            <a:r>
              <a:rPr lang="ar-SA" sz="3200" b="1" dirty="0">
                <a:solidFill>
                  <a:srgbClr val="C00000"/>
                </a:solidFill>
                <a:cs typeface="B Kamran" panose="00000400000000000000" pitchFamily="2" charset="-78"/>
              </a:rPr>
              <a:t>ج) روش دلفی</a:t>
            </a:r>
            <a:r>
              <a:rPr lang="en-US" sz="3200" b="1" dirty="0">
                <a:solidFill>
                  <a:srgbClr val="C00000"/>
                </a:solidFill>
                <a:cs typeface="B Kamran" panose="00000400000000000000" pitchFamily="2" charset="-78"/>
              </a:rPr>
              <a:t> (Delphi Technique) </a:t>
            </a:r>
            <a:endParaRPr lang="fa-IR" sz="3200" b="1" dirty="0">
              <a:solidFill>
                <a:srgbClr val="C00000"/>
              </a:solidFill>
              <a:cs typeface="B Kamran" panose="00000400000000000000" pitchFamily="2" charset="-78"/>
            </a:endParaRPr>
          </a:p>
          <a:p>
            <a:pPr lvl="1" algn="r" rtl="1">
              <a:defRPr/>
            </a:pPr>
            <a:endParaRPr lang="fa-IR" sz="3200" b="1" dirty="0">
              <a:cs typeface="B Kamran" panose="00000400000000000000" pitchFamily="2" charset="-78"/>
            </a:endParaRPr>
          </a:p>
          <a:p>
            <a:pPr marL="342900" lvl="1" indent="0" algn="r" rtl="1">
              <a:buNone/>
              <a:defRPr/>
            </a:pPr>
            <a:endParaRPr lang="fa-IR" sz="2000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en-US" sz="3600" dirty="0">
              <a:cs typeface="B Kamran" panose="00000400000000000000" pitchFamily="2" charset="-78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78571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B Kamran" panose="00000400000000000000" pitchFamily="2" charset="-78"/>
              </a:rPr>
              <a:t/>
            </a:r>
            <a:b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B Kamran" panose="00000400000000000000" pitchFamily="2" charset="-7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379" y="1198179"/>
            <a:ext cx="8718331" cy="5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353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882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FFC000"/>
                </a:solidFill>
                <a:cs typeface="B Kamran" panose="00000400000000000000" pitchFamily="2" charset="-78"/>
              </a:rPr>
              <a:t>مطالعۀ موردي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683" y="1277008"/>
            <a:ext cx="8954813" cy="4899955"/>
          </a:xfrm>
        </p:spPr>
        <p:txBody>
          <a:bodyPr>
            <a:normAutofit/>
          </a:bodyPr>
          <a:lstStyle/>
          <a:p>
            <a:pPr algn="r" rtl="1">
              <a:defRPr/>
            </a:pPr>
            <a:r>
              <a:rPr lang="ar-SA" b="1" dirty="0">
                <a:cs typeface="B Kamran" panose="00000400000000000000" pitchFamily="2" charset="-78"/>
              </a:rPr>
              <a:t>انتخاب و مطالعۀ یک مورد یا نظام (سازمان یا سیستم) با حد و مرز مشخص به صورت کل گرایانه </a:t>
            </a:r>
            <a:r>
              <a:rPr lang="en-US" b="1" dirty="0">
                <a:cs typeface="B Kamran" panose="00000400000000000000" pitchFamily="2" charset="-78"/>
              </a:rPr>
              <a:t>(holistic)</a:t>
            </a:r>
            <a:endParaRPr lang="en-US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dirty="0">
              <a:cs typeface="B Kamran" panose="00000400000000000000" pitchFamily="2" charset="-78"/>
            </a:endParaRPr>
          </a:p>
          <a:p>
            <a:pPr marL="0" indent="0" algn="r" rtl="1">
              <a:buNone/>
              <a:defRPr/>
            </a:pPr>
            <a:endParaRPr lang="fa-IR" dirty="0">
              <a:cs typeface="B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32" y="1954924"/>
            <a:ext cx="6684578" cy="45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91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/>
          <a:lstStyle/>
          <a:p>
            <a:pPr algn="r"/>
            <a:r>
              <a:rPr lang="fa-IR" altLang="en-US" b="1" dirty="0" smtClean="0">
                <a:solidFill>
                  <a:schemeClr val="accent3">
                    <a:lumMod val="75000"/>
                  </a:schemeClr>
                </a:solidFill>
                <a:cs typeface="B Kamran" panose="00000400000000000000" pitchFamily="2" charset="-78"/>
              </a:rPr>
              <a:t>تحقيق مقطعي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710"/>
            <a:ext cx="10515600" cy="4947253"/>
          </a:xfrm>
        </p:spPr>
        <p:txBody>
          <a:bodyPr/>
          <a:lstStyle/>
          <a:p>
            <a:pPr algn="r" rtl="1"/>
            <a:r>
              <a:rPr lang="fa-IR" altLang="en-US" b="1" dirty="0" smtClean="0">
                <a:cs typeface="B Kamran" panose="00000400000000000000" pitchFamily="2" charset="-78"/>
              </a:rPr>
              <a:t> تمام اندازه گيري ها در يک زمان انجام مي شود </a:t>
            </a:r>
          </a:p>
          <a:p>
            <a:pPr algn="r" rtl="1"/>
            <a:endParaRPr lang="fa-IR" altLang="en-US" b="1" dirty="0" smtClean="0">
              <a:cs typeface="B Kamran" panose="00000400000000000000" pitchFamily="2" charset="-78"/>
            </a:endParaRPr>
          </a:p>
          <a:p>
            <a:pPr algn="r" rtl="1"/>
            <a:r>
              <a:rPr lang="fa-IR" altLang="en-US" b="1" dirty="0" smtClean="0">
                <a:cs typeface="B Kamran" panose="00000400000000000000" pitchFamily="2" charset="-78"/>
              </a:rPr>
              <a:t>پي گيري ندارد</a:t>
            </a:r>
          </a:p>
          <a:p>
            <a:pPr algn="r" rtl="1"/>
            <a:endParaRPr lang="en-US" altLang="en-US" b="1" dirty="0" smtClean="0"/>
          </a:p>
          <a:p>
            <a:pPr algn="r" rtl="1">
              <a:defRPr/>
            </a:pPr>
            <a:r>
              <a:rPr lang="ar-SA" b="1" dirty="0">
                <a:cs typeface="B Kamran" panose="00000400000000000000" pitchFamily="2" charset="-78"/>
              </a:rPr>
              <a:t>گرد آوري داده ها درباره یک یا چند صفت در یک مقطع زمانی خاص</a:t>
            </a:r>
            <a:endParaRPr lang="fa-IR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en-US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r>
              <a:rPr lang="ar-SA" b="1" dirty="0">
                <a:cs typeface="B Kamran" panose="00000400000000000000" pitchFamily="2" charset="-78"/>
              </a:rPr>
              <a:t>براي مثال بررسی </a:t>
            </a:r>
            <a:r>
              <a:rPr lang="fa-IR" b="1" dirty="0">
                <a:cs typeface="B Kamran" panose="00000400000000000000" pitchFamily="2" charset="-78"/>
              </a:rPr>
              <a:t>تصادفات ترافیکی در یک بازه زمانی مشخص</a:t>
            </a:r>
          </a:p>
          <a:p>
            <a:pPr algn="r" rtl="1">
              <a:defRPr/>
            </a:pPr>
            <a:endParaRPr lang="fa-IR" sz="1400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sz="1400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sz="1400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sz="1400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fa-IR" sz="1400" b="1" dirty="0">
              <a:cs typeface="B Kamra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631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  <a:cs typeface="B Kamran" panose="00000400000000000000" pitchFamily="2" charset="-78"/>
              </a:rPr>
              <a:t>ویزگی ها :</a:t>
            </a:r>
            <a:br>
              <a:rPr lang="fa-IR" b="1" dirty="0" smtClean="0">
                <a:solidFill>
                  <a:srgbClr val="FF0000"/>
                </a:solidFill>
                <a:cs typeface="B Kamran" panose="00000400000000000000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179"/>
            <a:ext cx="10515600" cy="4978784"/>
          </a:xfrm>
        </p:spPr>
        <p:txBody>
          <a:bodyPr>
            <a:normAutofit/>
          </a:bodyPr>
          <a:lstStyle/>
          <a:p>
            <a:pPr marL="609600" indent="-609600" algn="r" rtl="1">
              <a:buFont typeface="Wingdings" panose="05000000000000000000" pitchFamily="2" charset="2"/>
              <a:buChar char="Ø"/>
            </a:pPr>
            <a:r>
              <a:rPr lang="fa-IR" sz="3600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 مقرون به صرفه و آسان </a:t>
            </a:r>
          </a:p>
          <a:p>
            <a:pPr marL="609600" indent="-609600" algn="r" rtl="1">
              <a:buFont typeface="Wingdings" panose="05000000000000000000" pitchFamily="2" charset="2"/>
              <a:buChar char="Ø"/>
            </a:pPr>
            <a:r>
              <a:rPr lang="fa-IR" sz="3600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دسترسی به حجم زیاد نمونه ها و جمع آوری اطلاعات در زمان کوتاه</a:t>
            </a:r>
          </a:p>
          <a:p>
            <a:pPr marL="609600" indent="-609600" algn="r" rtl="1">
              <a:buFont typeface="Wingdings" panose="05000000000000000000" pitchFamily="2" charset="2"/>
              <a:buChar char="Ø"/>
            </a:pPr>
            <a:r>
              <a:rPr lang="fa-IR" sz="3600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مطالعات گذشته نگر همیشه مقطعی هستند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694439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966"/>
            <a:ext cx="10515600" cy="5703997"/>
          </a:xfrm>
        </p:spPr>
        <p:txBody>
          <a:bodyPr/>
          <a:lstStyle/>
          <a:p>
            <a:pPr algn="r" rtl="1">
              <a:buNone/>
            </a:pPr>
            <a:r>
              <a:rPr lang="fa-IR" b="1" dirty="0" smtClean="0">
                <a:solidFill>
                  <a:schemeClr val="accent2"/>
                </a:solidFill>
                <a:cs typeface="B Kamran" panose="00000400000000000000" pitchFamily="2" charset="-78"/>
              </a:rPr>
              <a:t>تحقیق طولی : 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به بررسی تغییرات پدیده ها در اثر گذشت زمان می پردازد (جمع آوری اطلاعات از یک گروه در نقاط زمانی 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مختلف )</a:t>
            </a:r>
          </a:p>
          <a:p>
            <a:pPr algn="r" rtl="1">
              <a:defRPr/>
            </a:pPr>
            <a:r>
              <a:rPr lang="en-US" b="1" dirty="0">
                <a:solidFill>
                  <a:srgbClr val="990000"/>
                </a:solidFill>
              </a:rPr>
              <a:t>Trend </a:t>
            </a:r>
            <a:r>
              <a:rPr lang="fa-IR" b="1" dirty="0">
                <a:solidFill>
                  <a:srgbClr val="000000"/>
                </a:solidFill>
                <a:cs typeface="B Kamran" panose="00000400000000000000" pitchFamily="2" charset="-78"/>
              </a:rPr>
              <a:t>: </a:t>
            </a:r>
            <a:r>
              <a:rPr lang="fa-IR" b="1" dirty="0">
                <a:solidFill>
                  <a:srgbClr val="00B050"/>
                </a:solidFill>
                <a:cs typeface="B Kamran" panose="00000400000000000000" pitchFamily="2" charset="-78"/>
              </a:rPr>
              <a:t>مطالعات روندی که </a:t>
            </a:r>
            <a:r>
              <a:rPr lang="fa-IR" b="1" i="1" u="sng" dirty="0">
                <a:solidFill>
                  <a:srgbClr val="00B050"/>
                </a:solidFill>
                <a:cs typeface="B Kamran" panose="00000400000000000000" pitchFamily="2" charset="-78"/>
              </a:rPr>
              <a:t>نمونه های مختلف</a:t>
            </a:r>
            <a:r>
              <a:rPr lang="fa-IR" b="1" dirty="0">
                <a:solidFill>
                  <a:srgbClr val="00B050"/>
                </a:solidFill>
                <a:cs typeface="B Kamran" panose="00000400000000000000" pitchFamily="2" charset="-78"/>
              </a:rPr>
              <a:t> از </a:t>
            </a:r>
            <a:r>
              <a:rPr lang="fa-IR" b="1" i="1" u="sng" dirty="0">
                <a:solidFill>
                  <a:srgbClr val="00B050"/>
                </a:solidFill>
                <a:cs typeface="B Kamran" panose="00000400000000000000" pitchFamily="2" charset="-78"/>
              </a:rPr>
              <a:t>یک جمعیت خاص در نقاط زمانی مختلف</a:t>
            </a:r>
            <a:r>
              <a:rPr lang="fa-IR" b="1" dirty="0">
                <a:solidFill>
                  <a:srgbClr val="00B050"/>
                </a:solidFill>
                <a:cs typeface="B Kamran" panose="00000400000000000000" pitchFamily="2" charset="-78"/>
              </a:rPr>
              <a:t> مورد بررسی قرار می گیرند (هدف بررسی الگوی تغییرات تعدادی پدیده در یک جمعیت خاص )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fa-IR" b="1" dirty="0">
                <a:solidFill>
                  <a:srgbClr val="00B050"/>
                </a:solidFill>
                <a:cs typeface="B Kamran" panose="00000400000000000000" pitchFamily="2" charset="-78"/>
              </a:rPr>
              <a:t> </a:t>
            </a:r>
            <a:r>
              <a:rPr lang="fa-IR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B Kamran" panose="00000400000000000000" pitchFamily="2" charset="-78"/>
              </a:rPr>
              <a:t>تحلیل تعداد دانشجویانی که وارد پرستاری می شوند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B Kamran" panose="00000400000000000000" pitchFamily="2" charset="-78"/>
            </a:endParaRPr>
          </a:p>
          <a:p>
            <a:pPr algn="r" rtl="1">
              <a:defRPr/>
            </a:pPr>
            <a:r>
              <a:rPr lang="en-US" b="1" dirty="0">
                <a:solidFill>
                  <a:srgbClr val="990000"/>
                </a:solidFill>
              </a:rPr>
              <a:t>Panel</a:t>
            </a:r>
            <a:r>
              <a:rPr lang="fa-IR" b="1" dirty="0">
                <a:solidFill>
                  <a:srgbClr val="CC3300"/>
                </a:solidFill>
                <a:cs typeface="B Kamran" panose="00000400000000000000" pitchFamily="2" charset="-78"/>
              </a:rPr>
              <a:t>: </a:t>
            </a:r>
            <a:r>
              <a:rPr lang="fa-IR" b="1" dirty="0">
                <a:solidFill>
                  <a:srgbClr val="0070C0"/>
                </a:solidFill>
                <a:cs typeface="B Kamran" panose="00000400000000000000" pitchFamily="2" charset="-78"/>
              </a:rPr>
              <a:t>مطالعات پانل که </a:t>
            </a:r>
            <a:r>
              <a:rPr lang="fa-IR" b="1" i="1" u="sng" dirty="0">
                <a:solidFill>
                  <a:srgbClr val="0070C0"/>
                </a:solidFill>
                <a:cs typeface="B Kamran" panose="00000400000000000000" pitchFamily="2" charset="-78"/>
              </a:rPr>
              <a:t>یک نمونه مشخص</a:t>
            </a:r>
            <a:r>
              <a:rPr lang="fa-IR" b="1" dirty="0">
                <a:solidFill>
                  <a:srgbClr val="0070C0"/>
                </a:solidFill>
                <a:cs typeface="B Kamran" panose="00000400000000000000" pitchFamily="2" charset="-78"/>
              </a:rPr>
              <a:t> از </a:t>
            </a:r>
            <a:r>
              <a:rPr lang="fa-IR" b="1" i="1" u="sng" dirty="0">
                <a:solidFill>
                  <a:srgbClr val="0070C0"/>
                </a:solidFill>
                <a:cs typeface="B Kamran" panose="00000400000000000000" pitchFamily="2" charset="-78"/>
              </a:rPr>
              <a:t>یک جمعیت خاص در نقاط زمانی مختلف</a:t>
            </a:r>
            <a:r>
              <a:rPr lang="fa-IR" b="1" dirty="0">
                <a:solidFill>
                  <a:srgbClr val="0070C0"/>
                </a:solidFill>
                <a:cs typeface="B Kamran" panose="00000400000000000000" pitchFamily="2" charset="-78"/>
              </a:rPr>
              <a:t> مورد بررسی قرار می گیرد </a:t>
            </a:r>
            <a:r>
              <a:rPr lang="fa-IR" sz="3200" b="1" dirty="0">
                <a:solidFill>
                  <a:srgbClr val="0070C0"/>
                </a:solidFill>
                <a:cs typeface="B Kamran" panose="00000400000000000000" pitchFamily="2" charset="-78"/>
              </a:rPr>
              <a:t>(هدف بررسی الگوی تغییرات و دلایل تغییرات )</a:t>
            </a:r>
            <a:r>
              <a:rPr lang="fa-IR" sz="1600" b="1" dirty="0">
                <a:solidFill>
                  <a:srgbClr val="0070C0"/>
                </a:solidFill>
                <a:cs typeface="B Kamran" panose="00000400000000000000" pitchFamily="2" charset="-78"/>
              </a:rPr>
              <a:t> ،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Kamran" panose="00000400000000000000" pitchFamily="2" charset="-78"/>
              </a:rPr>
              <a:t>بررسی پویایی ارتباط والد -فرزندی</a:t>
            </a:r>
            <a:endParaRPr lang="fa-IR" sz="3200" b="1" dirty="0">
              <a:solidFill>
                <a:schemeClr val="tx1">
                  <a:lumMod val="95000"/>
                  <a:lumOff val="5000"/>
                </a:schemeClr>
              </a:solidFill>
              <a:cs typeface="B Kamran" panose="00000400000000000000" pitchFamily="2" charset="-78"/>
            </a:endParaRPr>
          </a:p>
          <a:p>
            <a:pPr algn="r" rtl="1">
              <a:defRPr/>
            </a:pPr>
            <a:r>
              <a:rPr lang="en-US" sz="3200" b="1" dirty="0">
                <a:solidFill>
                  <a:srgbClr val="990000"/>
                </a:solidFill>
              </a:rPr>
              <a:t>Follow –up</a:t>
            </a:r>
            <a:r>
              <a:rPr lang="fa-IR" sz="3200" b="1" dirty="0">
                <a:solidFill>
                  <a:srgbClr val="CC3300"/>
                </a:solidFill>
                <a:cs typeface="B Kamran" panose="00000400000000000000" pitchFamily="2" charset="-78"/>
              </a:rPr>
              <a:t> :</a:t>
            </a:r>
            <a:r>
              <a:rPr lang="fa-IR" b="1" dirty="0">
                <a:solidFill>
                  <a:srgbClr val="FF0000"/>
                </a:solidFill>
                <a:cs typeface="B Kamran" panose="00000400000000000000" pitchFamily="2" charset="-78"/>
              </a:rPr>
              <a:t>مطالعات پیگیری که </a:t>
            </a:r>
            <a:r>
              <a:rPr lang="fa-IR" b="1" i="1" u="sng" dirty="0">
                <a:solidFill>
                  <a:srgbClr val="FF0000"/>
                </a:solidFill>
                <a:cs typeface="B Kamran" panose="00000400000000000000" pitchFamily="2" charset="-78"/>
              </a:rPr>
              <a:t>وضعیت بعدی نمونه ها ی مبتلا به شرایط خاص ویا دریافت کنندگان درمان خاص</a:t>
            </a:r>
            <a:r>
              <a:rPr lang="fa-IR" b="1" dirty="0">
                <a:solidFill>
                  <a:srgbClr val="FF0000"/>
                </a:solidFill>
                <a:cs typeface="B Kamran" panose="00000400000000000000" pitchFamily="2" charset="-78"/>
              </a:rPr>
              <a:t> را تعیین می کند (هدف بررسی اثرات طولانی مدت وضعیتی خاص و یا درمانی خاص ) </a:t>
            </a:r>
            <a:r>
              <a:rPr lang="fa-IR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B Kamran" panose="00000400000000000000" pitchFamily="2" charset="-78"/>
              </a:rPr>
              <a:t>بررسی سطح افسردگی  بعد از ترخیص در نوجوانان مبتلا به دیابت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endParaRPr lang="fa-IR" b="1" dirty="0" smtClean="0">
              <a:solidFill>
                <a:srgbClr val="0070C0"/>
              </a:solidFill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122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3821" y="283203"/>
            <a:ext cx="4962574" cy="154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 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نکات ضروري در تفس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ر تحق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قات علي- مقا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سه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‌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اي:</a:t>
            </a:r>
          </a:p>
          <a:p>
            <a:pPr algn="justLow" rtl="1">
              <a:spcBef>
                <a:spcPct val="50000"/>
              </a:spcBef>
            </a:pPr>
            <a:r>
              <a:rPr lang="fa-IR" b="1" dirty="0">
                <a:cs typeface="Mitra" panose="00000400000000000000" pitchFamily="2" charset="-78"/>
              </a:rPr>
              <a:t>	</a:t>
            </a:r>
            <a:r>
              <a:rPr lang="ar-SA" b="1" dirty="0">
                <a:cs typeface="B Kamran" panose="00000400000000000000" pitchFamily="2" charset="-78"/>
              </a:rPr>
              <a:t>1</a:t>
            </a:r>
            <a:r>
              <a:rPr lang="fa-IR" b="1" dirty="0">
                <a:cs typeface="B Kamran" panose="00000400000000000000" pitchFamily="2" charset="-78"/>
              </a:rPr>
              <a:t>. </a:t>
            </a:r>
            <a:r>
              <a:rPr lang="ar-SA" b="1" dirty="0">
                <a:cs typeface="B Kamran" panose="00000400000000000000" pitchFamily="2" charset="-78"/>
              </a:rPr>
              <a:t> ب</a:t>
            </a:r>
            <a:r>
              <a:rPr lang="fa-IR" b="1" dirty="0">
                <a:cs typeface="B Kamran" panose="00000400000000000000" pitchFamily="2" charset="-78"/>
              </a:rPr>
              <a:t>ي</a:t>
            </a:r>
            <a:r>
              <a:rPr lang="ar-SA" b="1" dirty="0">
                <a:cs typeface="B Kamran" panose="00000400000000000000" pitchFamily="2" charset="-78"/>
              </a:rPr>
              <a:t>ن متغ</a:t>
            </a:r>
            <a:r>
              <a:rPr lang="fa-IR" b="1" dirty="0">
                <a:cs typeface="B Kamran" panose="00000400000000000000" pitchFamily="2" charset="-78"/>
              </a:rPr>
              <a:t>ي</a:t>
            </a:r>
            <a:r>
              <a:rPr lang="ar-SA" b="1" dirty="0">
                <a:cs typeface="B Kamran" panose="00000400000000000000" pitchFamily="2" charset="-78"/>
              </a:rPr>
              <a:t>ر مستقل و وابسته </a:t>
            </a:r>
            <a:r>
              <a:rPr lang="fa-IR" b="1" dirty="0">
                <a:cs typeface="B Kamran" panose="00000400000000000000" pitchFamily="2" charset="-78"/>
              </a:rPr>
              <a:t>ي</a:t>
            </a:r>
            <a:r>
              <a:rPr lang="ar-SA" b="1" dirty="0">
                <a:cs typeface="B Kamran" panose="00000400000000000000" pitchFamily="2" charset="-78"/>
              </a:rPr>
              <a:t>ک رابطه آماري برقرار باشد.</a:t>
            </a:r>
          </a:p>
          <a:p>
            <a:pPr algn="justLow" rtl="1"/>
            <a:r>
              <a:rPr lang="fa-IR" b="1" dirty="0">
                <a:cs typeface="B Kamran" panose="00000400000000000000" pitchFamily="2" charset="-78"/>
              </a:rPr>
              <a:t>	</a:t>
            </a:r>
            <a:r>
              <a:rPr lang="ar-SA" b="1" dirty="0">
                <a:cs typeface="B Kamran" panose="00000400000000000000" pitchFamily="2" charset="-78"/>
              </a:rPr>
              <a:t>2</a:t>
            </a:r>
            <a:r>
              <a:rPr lang="fa-IR" b="1" dirty="0">
                <a:cs typeface="B Kamran" panose="00000400000000000000" pitchFamily="2" charset="-78"/>
              </a:rPr>
              <a:t>.</a:t>
            </a:r>
            <a:r>
              <a:rPr lang="ar-SA" b="1" dirty="0">
                <a:cs typeface="B Kamran" panose="00000400000000000000" pitchFamily="2" charset="-78"/>
              </a:rPr>
              <a:t> محقق با</a:t>
            </a:r>
            <a:r>
              <a:rPr lang="fa-IR" b="1" dirty="0">
                <a:cs typeface="B Kamran" panose="00000400000000000000" pitchFamily="2" charset="-78"/>
              </a:rPr>
              <a:t>ي</a:t>
            </a:r>
            <a:r>
              <a:rPr lang="ar-SA" b="1" dirty="0">
                <a:cs typeface="B Kamran" panose="00000400000000000000" pitchFamily="2" charset="-78"/>
              </a:rPr>
              <a:t>د </a:t>
            </a:r>
            <a:r>
              <a:rPr lang="fa-IR" b="1" dirty="0">
                <a:cs typeface="B Kamran" panose="00000400000000000000" pitchFamily="2" charset="-78"/>
              </a:rPr>
              <a:t>مطمئن</a:t>
            </a:r>
            <a:r>
              <a:rPr lang="ar-SA" b="1" dirty="0">
                <a:cs typeface="B Kamran" panose="00000400000000000000" pitchFamily="2" charset="-78"/>
              </a:rPr>
              <a:t> شود که متغ</a:t>
            </a:r>
            <a:r>
              <a:rPr lang="fa-IR" b="1" dirty="0">
                <a:cs typeface="B Kamran" panose="00000400000000000000" pitchFamily="2" charset="-78"/>
              </a:rPr>
              <a:t>ي</a:t>
            </a:r>
            <a:r>
              <a:rPr lang="ar-SA" b="1" dirty="0">
                <a:cs typeface="B Kamran" panose="00000400000000000000" pitchFamily="2" charset="-78"/>
              </a:rPr>
              <a:t>ر </a:t>
            </a:r>
            <a:r>
              <a:rPr lang="fa-IR" b="1" dirty="0">
                <a:cs typeface="B Kamran" panose="00000400000000000000" pitchFamily="2" charset="-78"/>
              </a:rPr>
              <a:t>مستقل قبل از متغيروابسته بوقوع پيوسته است.</a:t>
            </a:r>
          </a:p>
          <a:p>
            <a:pPr algn="justLow" rtl="1"/>
            <a:r>
              <a:rPr lang="fa-IR" b="1" dirty="0">
                <a:cs typeface="B Kamran" panose="00000400000000000000" pitchFamily="2" charset="-78"/>
              </a:rPr>
              <a:t>	3. محقق بايد دلايل کافي براي رد فرضيه هاي رقيب داشته باشد.</a:t>
            </a:r>
          </a:p>
          <a:p>
            <a:pPr algn="r" rtl="1">
              <a:lnSpc>
                <a:spcPct val="50000"/>
              </a:lnSpc>
            </a:pPr>
            <a:endParaRPr lang="ar-SA" b="1" dirty="0">
              <a:cs typeface="Mitra" panose="00000400000000000000" pitchFamily="2" charset="-78"/>
            </a:endParaRPr>
          </a:p>
          <a:p>
            <a:pPr algn="r" rtl="1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  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کنترل در تحق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قات علي- مقا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سه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‌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اي</a:t>
            </a:r>
            <a:endParaRPr lang="fa-IR" b="1" dirty="0">
              <a:solidFill>
                <a:schemeClr val="accent1"/>
              </a:solidFill>
              <a:cs typeface="B Kamran" panose="00000400000000000000" pitchFamily="2" charset="-78"/>
            </a:endParaRPr>
          </a:p>
          <a:p>
            <a:pPr algn="r" rtl="1">
              <a:buClr>
                <a:srgbClr val="FF66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  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مقا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سه تحق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قات پس رو</a:t>
            </a:r>
            <a:r>
              <a:rPr lang="fa-IR" b="1" dirty="0">
                <a:solidFill>
                  <a:schemeClr val="accent1"/>
                </a:solidFill>
                <a:cs typeface="B Kamran" panose="00000400000000000000" pitchFamily="2" charset="-78"/>
              </a:rPr>
              <a:t>ي</a:t>
            </a:r>
            <a:r>
              <a:rPr lang="ar-SA" b="1" dirty="0">
                <a:solidFill>
                  <a:schemeClr val="accent1"/>
                </a:solidFill>
                <a:cs typeface="B Kamran" panose="00000400000000000000" pitchFamily="2" charset="-78"/>
              </a:rPr>
              <a:t>دادي و همبستگي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78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006"/>
          </a:xfrm>
        </p:spPr>
        <p:txBody>
          <a:bodyPr/>
          <a:lstStyle/>
          <a:p>
            <a:pPr algn="r"/>
            <a:r>
              <a:rPr lang="en-US" altLang="en-US" dirty="0" smtClean="0">
                <a:solidFill>
                  <a:srgbClr val="002060"/>
                </a:solidFill>
              </a:rPr>
              <a:t>Case –Control </a:t>
            </a:r>
            <a:r>
              <a:rPr lang="fa-IR" altLang="en-US" dirty="0" smtClean="0">
                <a:solidFill>
                  <a:srgbClr val="002060"/>
                </a:solidFill>
                <a:cs typeface="B Kamran" panose="00000400000000000000" pitchFamily="2" charset="-78"/>
              </a:rPr>
              <a:t> </a:t>
            </a:r>
            <a:r>
              <a:rPr lang="fa-IR" altLang="en-US" sz="5400" b="1" dirty="0" smtClean="0">
                <a:solidFill>
                  <a:srgbClr val="002060"/>
                </a:solidFill>
                <a:cs typeface="B Kamran" panose="00000400000000000000" pitchFamily="2" charset="-78"/>
              </a:rPr>
              <a:t>مورد شاهدي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132"/>
            <a:ext cx="10515600" cy="4947253"/>
          </a:xfrm>
        </p:spPr>
        <p:txBody>
          <a:bodyPr/>
          <a:lstStyle/>
          <a:p>
            <a:pPr algn="r" rtl="1"/>
            <a:r>
              <a:rPr lang="fa-IR" altLang="en-US" sz="2400" dirty="0" smtClean="0">
                <a:cs typeface="B Kamran" panose="00000400000000000000" pitchFamily="2" charset="-78"/>
              </a:rPr>
              <a:t>سابقه يک عامل خطر در دو گروه (مورد و شاهد ) بر رسي ميشود.</a:t>
            </a:r>
          </a:p>
          <a:p>
            <a:pPr algn="r" rtl="1"/>
            <a:r>
              <a:rPr lang="fa-IR" altLang="en-US" sz="2400" dirty="0" smtClean="0">
                <a:cs typeface="B Kamran" panose="00000400000000000000" pitchFamily="2" charset="-78"/>
              </a:rPr>
              <a:t>انتخاب گروه ها بر اساس ابتلا به بيماري(گروه مورد) و عدم ابتلا (گروه شاهد) است </a:t>
            </a:r>
          </a:p>
          <a:p>
            <a:pPr algn="r" rtl="1"/>
            <a:r>
              <a:rPr lang="fa-IR" altLang="en-US" sz="2400" dirty="0" smtClean="0">
                <a:cs typeface="B Kamran" panose="00000400000000000000" pitchFamily="2" charset="-78"/>
              </a:rPr>
              <a:t>دو گروه بايد از نظر متغير هاي مداخله گر همسان شوند</a:t>
            </a:r>
          </a:p>
          <a:p>
            <a:pPr algn="r" rtl="1"/>
            <a:r>
              <a:rPr lang="fa-IR" altLang="en-US" sz="2400" dirty="0" smtClean="0">
                <a:cs typeface="B Kamran" panose="00000400000000000000" pitchFamily="2" charset="-78"/>
              </a:rPr>
              <a:t>از متغير وابسته </a:t>
            </a:r>
            <a:r>
              <a:rPr lang="fa-IR" altLang="en-US" sz="2400" dirty="0" smtClean="0">
                <a:solidFill>
                  <a:srgbClr val="FF0066"/>
                </a:solidFill>
                <a:cs typeface="B Kamran" panose="00000400000000000000" pitchFamily="2" charset="-78"/>
              </a:rPr>
              <a:t>(بيماري) </a:t>
            </a:r>
            <a:r>
              <a:rPr lang="fa-IR" altLang="en-US" sz="2400" dirty="0" smtClean="0">
                <a:cs typeface="B Kamran" panose="00000400000000000000" pitchFamily="2" charset="-78"/>
              </a:rPr>
              <a:t>به متغير مستقل( </a:t>
            </a:r>
            <a:r>
              <a:rPr lang="fa-IR" altLang="en-US" sz="2400" dirty="0" smtClean="0">
                <a:solidFill>
                  <a:schemeClr val="accent2"/>
                </a:solidFill>
                <a:cs typeface="B Kamran" panose="00000400000000000000" pitchFamily="2" charset="-78"/>
              </a:rPr>
              <a:t>عامل خطر</a:t>
            </a:r>
            <a:r>
              <a:rPr lang="fa-IR" altLang="en-US" sz="2400" dirty="0" smtClean="0">
                <a:cs typeface="B Kamran" panose="00000400000000000000" pitchFamily="2" charset="-78"/>
              </a:rPr>
              <a:t>) مي رسيم</a:t>
            </a:r>
            <a:endParaRPr lang="en-US" alt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338" y="3216167"/>
            <a:ext cx="5707117" cy="326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324" y="3042745"/>
            <a:ext cx="4997669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436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4033"/>
          </a:xfrm>
        </p:spPr>
        <p:txBody>
          <a:bodyPr/>
          <a:lstStyle/>
          <a:p>
            <a:pPr algn="r"/>
            <a:r>
              <a:rPr lang="fa-IR" altLang="en-US" b="1" dirty="0" smtClean="0">
                <a:solidFill>
                  <a:srgbClr val="00B050"/>
                </a:solidFill>
                <a:cs typeface="B Kamran" panose="00000400000000000000" pitchFamily="2" charset="-78"/>
              </a:rPr>
              <a:t>روش همگروهي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4207"/>
            <a:ext cx="10515600" cy="4442755"/>
          </a:xfrm>
        </p:spPr>
        <p:txBody>
          <a:bodyPr/>
          <a:lstStyle/>
          <a:p>
            <a:pPr algn="r" rtl="1"/>
            <a:r>
              <a:rPr lang="fa-IR" altLang="en-US" smtClean="0">
                <a:cs typeface="B Kamran" panose="00000400000000000000" pitchFamily="2" charset="-78"/>
              </a:rPr>
              <a:t>پي گيري افراد در معرض خطر از نظر ابتلا به يک بيماري</a:t>
            </a:r>
          </a:p>
          <a:p>
            <a:pPr algn="r" rtl="1"/>
            <a:r>
              <a:rPr lang="fa-IR" altLang="en-US" smtClean="0">
                <a:cs typeface="B Kamran" panose="00000400000000000000" pitchFamily="2" charset="-78"/>
              </a:rPr>
              <a:t>انتخاب گروه ها بر اساس مواجهه يا عدم مواجهه با عامل خطر است</a:t>
            </a:r>
          </a:p>
          <a:p>
            <a:pPr algn="r" rtl="1"/>
            <a:r>
              <a:rPr lang="fa-IR" altLang="en-US" smtClean="0">
                <a:cs typeface="B Kamran" panose="00000400000000000000" pitchFamily="2" charset="-78"/>
              </a:rPr>
              <a:t>عوامل مداخله گر بايد کنترل شوند</a:t>
            </a:r>
          </a:p>
          <a:p>
            <a:pPr algn="r" rtl="1"/>
            <a:r>
              <a:rPr lang="fa-IR" altLang="en-US" smtClean="0">
                <a:cs typeface="B Kamran" panose="00000400000000000000" pitchFamily="2" charset="-78"/>
              </a:rPr>
              <a:t>مطالعه از زمان حال شروع و در آينده خاتمه مي يابد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59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FF0000"/>
                </a:solidFill>
                <a:cs typeface="B Kamran" panose="00000400000000000000" pitchFamily="2" charset="-78"/>
              </a:rPr>
              <a:t>براي تدوین طرح تحقیق ابتدا باید 4 «ر» مشخص گردد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855" y="1324304"/>
            <a:ext cx="10738945" cy="52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181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0083" y="555050"/>
            <a:ext cx="4706992" cy="401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619" y="851338"/>
            <a:ext cx="4541125" cy="41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229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944"/>
          </a:xfrm>
        </p:spPr>
        <p:txBody>
          <a:bodyPr/>
          <a:lstStyle/>
          <a:p>
            <a:pPr algn="ctr"/>
            <a:r>
              <a:rPr lang="fa-IR" dirty="0"/>
              <a:t>فرایند چرخه اي انجام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070"/>
            <a:ext cx="10515600" cy="4836893"/>
          </a:xfrm>
        </p:spPr>
        <p:txBody>
          <a:bodyPr/>
          <a:lstStyle/>
          <a:p>
            <a:pPr algn="r" rtl="1">
              <a:defRPr/>
            </a:pPr>
            <a:r>
              <a:rPr lang="fa-IR" b="1" dirty="0"/>
              <a:t>1)</a:t>
            </a:r>
            <a:r>
              <a:rPr lang="en-US" b="1" dirty="0"/>
              <a:t> </a:t>
            </a:r>
            <a:r>
              <a:rPr lang="ar-SA" b="1" dirty="0"/>
              <a:t>انتخاب موضوع</a:t>
            </a:r>
            <a:r>
              <a:rPr lang="en-US" b="1" dirty="0"/>
              <a:t>= </a:t>
            </a:r>
            <a:r>
              <a:rPr lang="ar-SA" b="1" dirty="0"/>
              <a:t>تدوین عنوان تحقیق</a:t>
            </a:r>
            <a:endParaRPr lang="en-US" dirty="0"/>
          </a:p>
          <a:p>
            <a:pPr algn="r" rtl="1">
              <a:defRPr/>
            </a:pPr>
            <a:r>
              <a:rPr lang="fa-IR" b="1" dirty="0"/>
              <a:t>2)</a:t>
            </a:r>
            <a:r>
              <a:rPr lang="en-US" b="1" dirty="0"/>
              <a:t> </a:t>
            </a:r>
            <a:r>
              <a:rPr lang="ar-SA" b="1" dirty="0"/>
              <a:t>اندیشیدن درباره روش تحقیق</a:t>
            </a:r>
            <a:r>
              <a:rPr lang="en-US" b="1" dirty="0"/>
              <a:t>= </a:t>
            </a:r>
            <a:r>
              <a:rPr lang="ar-SA" b="1" dirty="0"/>
              <a:t>شناسایی منابع و تدوین طرح تحقیق</a:t>
            </a:r>
            <a:endParaRPr lang="en-US" dirty="0"/>
          </a:p>
          <a:p>
            <a:pPr algn="r" rtl="1">
              <a:defRPr/>
            </a:pPr>
            <a:r>
              <a:rPr lang="fa-IR" b="1" dirty="0"/>
              <a:t>3)</a:t>
            </a:r>
            <a:r>
              <a:rPr lang="en-US" b="1" dirty="0"/>
              <a:t> </a:t>
            </a:r>
            <a:r>
              <a:rPr lang="ar-SA" b="1" dirty="0"/>
              <a:t>بررسی ادبیات تحقیق</a:t>
            </a:r>
            <a:r>
              <a:rPr lang="en-US" b="1" dirty="0"/>
              <a:t>= </a:t>
            </a:r>
            <a:r>
              <a:rPr lang="ar-SA" b="1" dirty="0"/>
              <a:t>تدوین مدل مفهومی</a:t>
            </a:r>
            <a:endParaRPr lang="en-US" dirty="0"/>
          </a:p>
          <a:p>
            <a:pPr algn="r" rtl="1">
              <a:defRPr/>
            </a:pPr>
            <a:r>
              <a:rPr lang="fa-IR" b="1" dirty="0"/>
              <a:t>4)</a:t>
            </a:r>
            <a:r>
              <a:rPr lang="en-US" b="1" dirty="0"/>
              <a:t> </a:t>
            </a:r>
            <a:r>
              <a:rPr lang="ar-SA" b="1" dirty="0"/>
              <a:t>جمع آوري داده</a:t>
            </a:r>
            <a:r>
              <a:rPr lang="en-US" b="1" dirty="0"/>
              <a:t>= </a:t>
            </a:r>
            <a:r>
              <a:rPr lang="ar-SA" b="1" dirty="0"/>
              <a:t>سنجش روایی و پایایی ابزار گردآوري و ورود اطلاعات به رایانه</a:t>
            </a:r>
            <a:endParaRPr lang="en-US" dirty="0"/>
          </a:p>
          <a:p>
            <a:pPr algn="r" rtl="1">
              <a:defRPr/>
            </a:pPr>
            <a:r>
              <a:rPr lang="fa-IR" b="1" dirty="0"/>
              <a:t>5)</a:t>
            </a:r>
            <a:r>
              <a:rPr lang="en-US" b="1" dirty="0"/>
              <a:t> </a:t>
            </a:r>
            <a:r>
              <a:rPr lang="ar-SA" b="1" dirty="0"/>
              <a:t>تحلیل داده ها</a:t>
            </a:r>
            <a:r>
              <a:rPr lang="en-US" b="1" dirty="0"/>
              <a:t>= </a:t>
            </a:r>
            <a:r>
              <a:rPr lang="ar-SA" b="1" dirty="0"/>
              <a:t>دسته بندي، تحلیل و پردازش اطلاعات</a:t>
            </a:r>
            <a:endParaRPr lang="en-US" dirty="0"/>
          </a:p>
          <a:p>
            <a:pPr algn="r" rtl="1">
              <a:defRPr/>
            </a:pPr>
            <a:r>
              <a:rPr lang="fa-IR" b="1" dirty="0"/>
              <a:t>6)</a:t>
            </a:r>
            <a:r>
              <a:rPr lang="en-US" b="1" dirty="0"/>
              <a:t> </a:t>
            </a:r>
            <a:r>
              <a:rPr lang="ar-SA" b="1" dirty="0"/>
              <a:t>تدوین گزارش تحقیق</a:t>
            </a:r>
            <a:r>
              <a:rPr lang="en-US" b="1" dirty="0"/>
              <a:t>= </a:t>
            </a:r>
            <a:r>
              <a:rPr lang="ar-SA" b="1" dirty="0"/>
              <a:t>جمع بندي و نتیجه گیري و تدوین گزارش به صورت رساله یا مقاله علمی یا گزارش</a:t>
            </a:r>
            <a:endParaRPr lang="fa-IR" b="1" dirty="0"/>
          </a:p>
          <a:p>
            <a:pPr algn="r" rtl="1">
              <a:defRPr/>
            </a:pPr>
            <a:endParaRPr lang="fa-IR" b="1" dirty="0"/>
          </a:p>
          <a:p>
            <a:pPr marL="0" indent="0" algn="r" rtl="1"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668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7077"/>
            <a:ext cx="10515600" cy="2333296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 smtClean="0"/>
              <a:t>با تشکر از توجه شما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64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0070C0"/>
                </a:solidFill>
                <a:cs typeface="B Kamran" panose="00000400000000000000" pitchFamily="2" charset="-78"/>
              </a:rPr>
              <a:t>انواع تقسیم بندي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414"/>
            <a:ext cx="10118834" cy="4994549"/>
          </a:xfrm>
        </p:spPr>
        <p:txBody>
          <a:bodyPr>
            <a:normAutofit fontScale="55000" lnSpcReduction="20000"/>
          </a:bodyPr>
          <a:lstStyle/>
          <a:p>
            <a:pPr marL="457200" lvl="1" indent="0" algn="r" rtl="1">
              <a:buNone/>
              <a:defRPr/>
            </a:pPr>
            <a:r>
              <a:rPr lang="ar-SA" sz="3800" b="1" dirty="0">
                <a:cs typeface="B Kamran" panose="00000400000000000000" pitchFamily="2" charset="-78"/>
              </a:rPr>
              <a:t> ال</a:t>
            </a:r>
            <a:r>
              <a:rPr lang="ar-SA" sz="3800" b="1" dirty="0">
                <a:solidFill>
                  <a:srgbClr val="FF0000"/>
                </a:solidFill>
                <a:cs typeface="B Kamran" panose="00000400000000000000" pitchFamily="2" charset="-78"/>
              </a:rPr>
              <a:t>ف) هدف</a:t>
            </a:r>
            <a:endParaRPr lang="fa-IR" sz="3800" b="1" dirty="0">
              <a:solidFill>
                <a:srgbClr val="FF0000"/>
              </a:solidFill>
              <a:cs typeface="B Kamran" panose="00000400000000000000" pitchFamily="2" charset="-78"/>
            </a:endParaRPr>
          </a:p>
          <a:p>
            <a:pPr marL="800100" lvl="2" indent="0" algn="r" rtl="1">
              <a:buNone/>
              <a:defRPr/>
            </a:pPr>
            <a:r>
              <a:rPr lang="fa-IR" sz="2900" b="1" dirty="0">
                <a:cs typeface="B Kamran" panose="00000400000000000000" pitchFamily="2" charset="-78"/>
              </a:rPr>
              <a:t>1- </a:t>
            </a:r>
            <a:r>
              <a:rPr lang="ar-SA" sz="2900" b="1" dirty="0">
                <a:cs typeface="B Kamran" panose="00000400000000000000" pitchFamily="2" charset="-78"/>
              </a:rPr>
              <a:t>تحقیق هاي بنیادي</a:t>
            </a:r>
            <a:r>
              <a:rPr lang="fa-IR" sz="2900" b="1" dirty="0">
                <a:cs typeface="B Kamran" panose="00000400000000000000" pitchFamily="2" charset="-78"/>
              </a:rPr>
              <a:t> </a:t>
            </a:r>
            <a:r>
              <a:rPr lang="en-US" sz="2600" b="1" dirty="0">
                <a:cs typeface="B Kamran" panose="00000400000000000000" pitchFamily="2" charset="-78"/>
              </a:rPr>
              <a:t>(Basic or Fundamental Research)</a:t>
            </a:r>
            <a:r>
              <a:rPr lang="fa-IR" sz="2600" b="1" dirty="0">
                <a:cs typeface="B Kamran" panose="00000400000000000000" pitchFamily="2" charset="-78"/>
              </a:rPr>
              <a:t> </a:t>
            </a:r>
            <a:endParaRPr lang="en-US" sz="2600" dirty="0">
              <a:cs typeface="B Kamran" panose="00000400000000000000" pitchFamily="2" charset="-78"/>
            </a:endParaRPr>
          </a:p>
          <a:p>
            <a:pPr marL="800100" lvl="2" indent="0" algn="r" rtl="1">
              <a:buNone/>
              <a:defRPr/>
            </a:pPr>
            <a:r>
              <a:rPr lang="fa-IR" sz="2900" b="1" dirty="0">
                <a:cs typeface="B Kamran" panose="00000400000000000000" pitchFamily="2" charset="-78"/>
              </a:rPr>
              <a:t>2- ت</a:t>
            </a:r>
            <a:r>
              <a:rPr lang="ar-SA" sz="2900" b="1" dirty="0">
                <a:cs typeface="B Kamran" panose="00000400000000000000" pitchFamily="2" charset="-78"/>
              </a:rPr>
              <a:t>حقیق هاي توسعه اي</a:t>
            </a:r>
            <a:r>
              <a:rPr lang="fa-IR" sz="2900" b="1" dirty="0">
                <a:cs typeface="B Kamran" panose="00000400000000000000" pitchFamily="2" charset="-78"/>
              </a:rPr>
              <a:t> </a:t>
            </a:r>
            <a:r>
              <a:rPr lang="en-US" sz="2600" b="1" dirty="0">
                <a:cs typeface="B Kamran" panose="00000400000000000000" pitchFamily="2" charset="-78"/>
              </a:rPr>
              <a:t>(Developmental Research)</a:t>
            </a:r>
            <a:endParaRPr lang="en-US" sz="2600" dirty="0">
              <a:cs typeface="B Kamran" panose="00000400000000000000" pitchFamily="2" charset="-78"/>
            </a:endParaRPr>
          </a:p>
          <a:p>
            <a:pPr marL="800100" lvl="2" indent="0" algn="r" rtl="1">
              <a:buNone/>
              <a:defRPr/>
            </a:pPr>
            <a:r>
              <a:rPr lang="fa-IR" sz="2900" b="1" dirty="0">
                <a:cs typeface="B Kamran" panose="00000400000000000000" pitchFamily="2" charset="-78"/>
              </a:rPr>
              <a:t>3- ت</a:t>
            </a:r>
            <a:r>
              <a:rPr lang="ar-SA" sz="2900" b="1" dirty="0">
                <a:cs typeface="B Kamran" panose="00000400000000000000" pitchFamily="2" charset="-78"/>
              </a:rPr>
              <a:t>حقیق هاي کاربردي</a:t>
            </a:r>
            <a:r>
              <a:rPr lang="fa-IR" sz="2900" b="1" dirty="0">
                <a:cs typeface="B Kamran" panose="00000400000000000000" pitchFamily="2" charset="-78"/>
              </a:rPr>
              <a:t> </a:t>
            </a:r>
            <a:r>
              <a:rPr lang="en-US" sz="2600" b="1" dirty="0">
                <a:cs typeface="B Kamran" panose="00000400000000000000" pitchFamily="2" charset="-78"/>
              </a:rPr>
              <a:t>(Applied Research)</a:t>
            </a:r>
            <a:endParaRPr lang="fa-IR" sz="2600" b="1" dirty="0">
              <a:cs typeface="B Kamran" panose="00000400000000000000" pitchFamily="2" charset="-78"/>
            </a:endParaRPr>
          </a:p>
          <a:p>
            <a:pPr marL="800100" lvl="2" indent="0" algn="r" rtl="1">
              <a:buNone/>
              <a:defRPr/>
            </a:pPr>
            <a:endParaRPr lang="fa-IR" sz="2600" b="1" dirty="0">
              <a:cs typeface="B Kamran" panose="00000400000000000000" pitchFamily="2" charset="-78"/>
            </a:endParaRPr>
          </a:p>
          <a:p>
            <a:pPr marL="457200" lvl="1" indent="0" algn="r" rtl="1">
              <a:buNone/>
              <a:defRPr/>
            </a:pPr>
            <a:r>
              <a:rPr lang="ar-SA" sz="3800" b="1" dirty="0">
                <a:solidFill>
                  <a:srgbClr val="FF0000"/>
                </a:solidFill>
                <a:cs typeface="B Kamran" panose="00000400000000000000" pitchFamily="2" charset="-78"/>
              </a:rPr>
              <a:t>ب) ماهیت داده ها </a:t>
            </a:r>
            <a:endParaRPr lang="fa-IR" sz="3800" b="1" dirty="0">
              <a:solidFill>
                <a:srgbClr val="FF0000"/>
              </a:solidFill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fa-IR" sz="2900" b="1" dirty="0">
                <a:cs typeface="B Kamran" panose="00000400000000000000" pitchFamily="2" charset="-78"/>
              </a:rPr>
              <a:t>1- ت</a:t>
            </a:r>
            <a:r>
              <a:rPr lang="ar-SA" sz="2900" b="1" dirty="0">
                <a:cs typeface="B Kamran" panose="00000400000000000000" pitchFamily="2" charset="-78"/>
              </a:rPr>
              <a:t>حقیق هاي کمی</a:t>
            </a:r>
            <a:r>
              <a:rPr lang="en-US" sz="2900" b="1" dirty="0">
                <a:cs typeface="B Kamran" panose="00000400000000000000" pitchFamily="2" charset="-78"/>
              </a:rPr>
              <a:t>(Quantitative Research)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fa-IR" sz="2900" b="1" dirty="0">
                <a:cs typeface="B Kamran" panose="00000400000000000000" pitchFamily="2" charset="-78"/>
              </a:rPr>
              <a:t>2- </a:t>
            </a:r>
            <a:r>
              <a:rPr lang="en-US" sz="2900" b="1" dirty="0">
                <a:cs typeface="B Kamran" panose="00000400000000000000" pitchFamily="2" charset="-78"/>
              </a:rPr>
              <a:t> </a:t>
            </a:r>
            <a:r>
              <a:rPr lang="ar-SA" sz="2900" b="1" dirty="0">
                <a:cs typeface="B Kamran" panose="00000400000000000000" pitchFamily="2" charset="-78"/>
              </a:rPr>
              <a:t>تحقیق هاي کیفی</a:t>
            </a:r>
            <a:r>
              <a:rPr lang="en-US" sz="2900" b="1" dirty="0">
                <a:cs typeface="B Kamran" panose="00000400000000000000" pitchFamily="2" charset="-78"/>
              </a:rPr>
              <a:t>(Qualitative Research)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fa-IR" sz="2900" b="1" dirty="0">
                <a:cs typeface="B Kamran" panose="00000400000000000000" pitchFamily="2" charset="-78"/>
              </a:rPr>
              <a:t>3- </a:t>
            </a:r>
            <a:r>
              <a:rPr lang="ar-SA" sz="2900" b="1" dirty="0">
                <a:cs typeface="B Kamran" panose="00000400000000000000" pitchFamily="2" charset="-78"/>
              </a:rPr>
              <a:t>تحقیق هاي آمیخته</a:t>
            </a:r>
            <a:r>
              <a:rPr lang="en-US" sz="2900" b="1" dirty="0">
                <a:cs typeface="B Kamran" panose="00000400000000000000" pitchFamily="2" charset="-78"/>
              </a:rPr>
              <a:t>(Mixed Research)</a:t>
            </a:r>
            <a:endParaRPr lang="fa-IR" sz="2900" b="1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endParaRPr lang="en-US" sz="2900" dirty="0">
              <a:cs typeface="B Kamran" panose="00000400000000000000" pitchFamily="2" charset="-78"/>
            </a:endParaRPr>
          </a:p>
          <a:p>
            <a:pPr marL="457200" lvl="1" indent="0" algn="r" rtl="1">
              <a:buNone/>
              <a:defRPr/>
            </a:pPr>
            <a:r>
              <a:rPr lang="ar-SA" sz="3800" b="1" dirty="0">
                <a:solidFill>
                  <a:srgbClr val="FF0000"/>
                </a:solidFill>
                <a:cs typeface="B Kamran" panose="00000400000000000000" pitchFamily="2" charset="-78"/>
              </a:rPr>
              <a:t>ج) روش گردآوري داده ها و اطلاعات</a:t>
            </a:r>
            <a:endParaRPr lang="fa-IR" sz="3800" b="1" dirty="0">
              <a:solidFill>
                <a:srgbClr val="FF0000"/>
              </a:solidFill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-1 </a:t>
            </a:r>
            <a:r>
              <a:rPr lang="ar-SA" sz="2900" b="1" dirty="0">
                <a:cs typeface="B Kamran" panose="00000400000000000000" pitchFamily="2" charset="-78"/>
              </a:rPr>
              <a:t>تحقیق توصیفی</a:t>
            </a:r>
            <a:r>
              <a:rPr lang="en-US" sz="2900" b="1" dirty="0">
                <a:cs typeface="B Kamran" panose="00000400000000000000" pitchFamily="2" charset="-78"/>
              </a:rPr>
              <a:t>:(Descriptive Research)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-2 </a:t>
            </a:r>
            <a:r>
              <a:rPr lang="ar-SA" sz="2900" b="1" dirty="0">
                <a:cs typeface="B Kamran" panose="00000400000000000000" pitchFamily="2" charset="-78"/>
              </a:rPr>
              <a:t>تحقیق پس رویدادي</a:t>
            </a:r>
            <a:r>
              <a:rPr lang="en-US" sz="2900" b="1" dirty="0">
                <a:cs typeface="B Kamran" panose="00000400000000000000" pitchFamily="2" charset="-78"/>
              </a:rPr>
              <a:t>:(Ex-Post Facto)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-3 </a:t>
            </a:r>
            <a:r>
              <a:rPr lang="ar-SA" sz="2900" b="1" dirty="0">
                <a:cs typeface="B Kamran" panose="00000400000000000000" pitchFamily="2" charset="-78"/>
              </a:rPr>
              <a:t>تحقیق همبستگی</a:t>
            </a:r>
            <a:r>
              <a:rPr lang="en-US" sz="2900" b="1" dirty="0">
                <a:cs typeface="B Kamran" panose="00000400000000000000" pitchFamily="2" charset="-78"/>
              </a:rPr>
              <a:t>:(Correlational Research)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 (4 </a:t>
            </a:r>
            <a:r>
              <a:rPr lang="ar-SA" sz="2900" b="1" dirty="0">
                <a:cs typeface="B Kamran" panose="00000400000000000000" pitchFamily="2" charset="-78"/>
              </a:rPr>
              <a:t>تحقیق آزمایشی (تجربی) </a:t>
            </a:r>
            <a:r>
              <a:rPr lang="en-US" sz="2900" b="1" dirty="0">
                <a:cs typeface="B Kamran" panose="00000400000000000000" pitchFamily="2" charset="-78"/>
              </a:rPr>
              <a:t>:(Experimental Research)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-5 </a:t>
            </a:r>
            <a:r>
              <a:rPr lang="ar-SA" sz="2900" b="1" dirty="0">
                <a:cs typeface="B Kamran" panose="00000400000000000000" pitchFamily="2" charset="-78"/>
              </a:rPr>
              <a:t>تحقیق در عمل یا اقدام پژوهی</a:t>
            </a:r>
            <a:r>
              <a:rPr lang="en-US" sz="2900" b="1" dirty="0">
                <a:cs typeface="B Kamran" panose="00000400000000000000" pitchFamily="2" charset="-78"/>
              </a:rPr>
              <a:t>:(Action Research)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-6  </a:t>
            </a:r>
            <a:r>
              <a:rPr lang="ar-SA" sz="2900" b="1" dirty="0">
                <a:cs typeface="B Kamran" panose="00000400000000000000" pitchFamily="2" charset="-78"/>
              </a:rPr>
              <a:t>مطالعۀ موردي</a:t>
            </a:r>
            <a:r>
              <a:rPr lang="en-US" sz="2900" b="1" dirty="0">
                <a:cs typeface="B Kamran" panose="00000400000000000000" pitchFamily="2" charset="-78"/>
              </a:rPr>
              <a:t>:(Case Study)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-7 </a:t>
            </a:r>
            <a:r>
              <a:rPr lang="ar-SA" sz="2900" b="1" dirty="0">
                <a:cs typeface="B Kamran" panose="00000400000000000000" pitchFamily="2" charset="-78"/>
              </a:rPr>
              <a:t>تحقیق تاریخی</a:t>
            </a:r>
            <a:r>
              <a:rPr lang="en-US" sz="2900" b="1" dirty="0">
                <a:cs typeface="B Kamran" panose="00000400000000000000" pitchFamily="2" charset="-78"/>
              </a:rPr>
              <a:t>: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-8 </a:t>
            </a:r>
            <a:r>
              <a:rPr lang="ar-SA" sz="2900" b="1" dirty="0">
                <a:cs typeface="B Kamran" panose="00000400000000000000" pitchFamily="2" charset="-78"/>
              </a:rPr>
              <a:t>تحقیق قوم نگاري</a:t>
            </a:r>
            <a:r>
              <a:rPr lang="en-US" sz="2900" b="1" dirty="0">
                <a:cs typeface="B Kamran" panose="00000400000000000000" pitchFamily="2" charset="-78"/>
              </a:rPr>
              <a:t>:</a:t>
            </a:r>
            <a:endParaRPr lang="en-US" sz="2900" dirty="0">
              <a:cs typeface="B Kamran" panose="00000400000000000000" pitchFamily="2" charset="-78"/>
            </a:endParaRPr>
          </a:p>
          <a:p>
            <a:pPr marL="857250" lvl="2" indent="0" algn="r" rtl="1">
              <a:buNone/>
              <a:defRPr/>
            </a:pPr>
            <a:r>
              <a:rPr lang="en-US" sz="2900" b="1" dirty="0">
                <a:cs typeface="B Kamran" panose="00000400000000000000" pitchFamily="2" charset="-78"/>
              </a:rPr>
              <a:t>-9 </a:t>
            </a:r>
            <a:r>
              <a:rPr lang="ar-SA" sz="2900" b="1" dirty="0">
                <a:cs typeface="B Kamran" panose="00000400000000000000" pitchFamily="2" charset="-78"/>
              </a:rPr>
              <a:t>تحقیق پیمایشی</a:t>
            </a:r>
            <a:r>
              <a:rPr lang="en-US" sz="2900" b="1" dirty="0">
                <a:cs typeface="B Kamran" panose="00000400000000000000" pitchFamily="2" charset="-78"/>
              </a:rPr>
              <a:t>:(Survey Research)</a:t>
            </a:r>
            <a:endParaRPr lang="fa-IR" sz="2900" b="1" dirty="0">
              <a:cs typeface="B Kamran" panose="00000400000000000000" pitchFamily="2" charset="-78"/>
            </a:endParaRPr>
          </a:p>
          <a:p>
            <a:pPr marL="457200" lvl="1" indent="0" algn="r" rtl="1">
              <a:buNone/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marL="457200" lvl="1" indent="0" algn="r" rtl="1">
              <a:buNone/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lvl="1" algn="r" rtl="1"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lvl="1" algn="r" rtl="1"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marL="457200" lvl="1" indent="0" algn="r" rtl="1">
              <a:buNone/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algn="r" rtl="1">
              <a:defRPr/>
            </a:pPr>
            <a:endParaRPr lang="en-US" dirty="0">
              <a:cs typeface="B Kamra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106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002060"/>
                </a:solidFill>
                <a:cs typeface="B Kamran" panose="00000400000000000000" pitchFamily="2" charset="-78"/>
              </a:rPr>
              <a:t>انواع پژوهش بر اساس هدف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2055"/>
            <a:ext cx="10515600" cy="5010315"/>
          </a:xfrm>
        </p:spPr>
        <p:txBody>
          <a:bodyPr/>
          <a:lstStyle/>
          <a:p>
            <a:pPr algn="r" rtl="1">
              <a:lnSpc>
                <a:spcPct val="80000"/>
              </a:lnSpc>
              <a:buNone/>
              <a:defRPr/>
            </a:pPr>
            <a:r>
              <a:rPr lang="fa-IR" b="1" dirty="0">
                <a:cs typeface="B Kamran" panose="00000400000000000000" pitchFamily="2" charset="-78"/>
              </a:rPr>
              <a:t>1-بنيادي(در بعضي از منابع جديد از پژوهش هاي بنيادي با عنوان تحقيقات بنيادي يادشده است)</a:t>
            </a:r>
          </a:p>
          <a:p>
            <a:pPr algn="r" rtl="1">
              <a:lnSpc>
                <a:spcPct val="80000"/>
              </a:lnSpc>
              <a:buNone/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algn="r" rtl="1">
              <a:lnSpc>
                <a:spcPct val="80000"/>
              </a:lnSpc>
              <a:buNone/>
              <a:defRPr/>
            </a:pPr>
            <a:r>
              <a:rPr lang="fa-IR" b="1" dirty="0">
                <a:cs typeface="B Kamran" panose="00000400000000000000" pitchFamily="2" charset="-78"/>
              </a:rPr>
              <a:t>2-كاربردي</a:t>
            </a:r>
          </a:p>
          <a:p>
            <a:pPr algn="r" rtl="1">
              <a:lnSpc>
                <a:spcPct val="80000"/>
              </a:lnSpc>
              <a:buNone/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algn="r" rtl="1">
              <a:lnSpc>
                <a:spcPct val="80000"/>
              </a:lnSpc>
              <a:buNone/>
              <a:defRPr/>
            </a:pPr>
            <a:r>
              <a:rPr lang="fa-IR" b="1" dirty="0">
                <a:cs typeface="B Kamran" panose="00000400000000000000" pitchFamily="2" charset="-78"/>
              </a:rPr>
              <a:t>3- توسعه اي</a:t>
            </a:r>
          </a:p>
          <a:p>
            <a:pPr algn="r" rtl="1">
              <a:lnSpc>
                <a:spcPct val="80000"/>
              </a:lnSpc>
              <a:buNone/>
              <a:defRPr/>
            </a:pPr>
            <a:endParaRPr lang="fa-IR" b="1" dirty="0">
              <a:cs typeface="B Kamran" panose="00000400000000000000" pitchFamily="2" charset="-78"/>
            </a:endParaRPr>
          </a:p>
          <a:p>
            <a:pPr algn="r" rtl="1">
              <a:lnSpc>
                <a:spcPct val="80000"/>
              </a:lnSpc>
              <a:buNone/>
              <a:defRPr/>
            </a:pPr>
            <a:r>
              <a:rPr lang="fa-IR" b="1" dirty="0">
                <a:cs typeface="B Kamran" panose="00000400000000000000" pitchFamily="2" charset="-78"/>
              </a:rPr>
              <a:t>4-ارزيابي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53" y="1608083"/>
            <a:ext cx="7520150" cy="49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3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669"/>
            <a:ext cx="10515600" cy="5751294"/>
          </a:xfrm>
        </p:spPr>
        <p:txBody>
          <a:bodyPr>
            <a:normAutofit fontScale="92500" lnSpcReduction="10000"/>
          </a:bodyPr>
          <a:lstStyle/>
          <a:p>
            <a:pPr marL="179388" indent="0" algn="just" rtl="1">
              <a:spcBef>
                <a:spcPct val="0"/>
              </a:spcBef>
              <a:buNone/>
            </a:pPr>
            <a:r>
              <a:rPr lang="fa-IR" b="1" dirty="0" smtClean="0">
                <a:solidFill>
                  <a:srgbClr val="33CC33"/>
                </a:solidFill>
                <a:ea typeface="Times New Roman" panose="02020603050405020304" pitchFamily="18" charset="0"/>
                <a:cs typeface="B Kamran" panose="00000400000000000000" pitchFamily="2" charset="-78"/>
              </a:rPr>
              <a:t>انواع تحقیق </a:t>
            </a:r>
            <a:r>
              <a:rPr lang="ar-SA" b="1" dirty="0" smtClean="0">
                <a:solidFill>
                  <a:srgbClr val="33CC33"/>
                </a:solidFill>
                <a:ea typeface="Times New Roman" panose="02020603050405020304" pitchFamily="18" charset="0"/>
                <a:cs typeface="B Kamran" panose="00000400000000000000" pitchFamily="2" charset="-78"/>
              </a:rPr>
              <a:t>بر حسب </a:t>
            </a:r>
            <a:r>
              <a:rPr lang="fa-IR" b="1" dirty="0" smtClean="0">
                <a:solidFill>
                  <a:srgbClr val="33CC33"/>
                </a:solidFill>
                <a:ea typeface="Times New Roman" panose="02020603050405020304" pitchFamily="18" charset="0"/>
                <a:cs typeface="B Kamran" panose="00000400000000000000" pitchFamily="2" charset="-78"/>
              </a:rPr>
              <a:t>نتیجه </a:t>
            </a:r>
            <a:r>
              <a:rPr lang="ar-SA" b="1" dirty="0" smtClean="0">
                <a:solidFill>
                  <a:srgbClr val="33CC33"/>
                </a:solidFill>
                <a:ea typeface="Times New Roman" panose="02020603050405020304" pitchFamily="18" charset="0"/>
                <a:cs typeface="B Kamran" panose="00000400000000000000" pitchFamily="2" charset="-78"/>
              </a:rPr>
              <a:t>تحقيق</a:t>
            </a:r>
            <a:endParaRPr lang="fa-IR" b="1" dirty="0" smtClean="0">
              <a:solidFill>
                <a:srgbClr val="33CC33"/>
              </a:solidFill>
              <a:ea typeface="Times New Roman" panose="02020603050405020304" pitchFamily="18" charset="0"/>
              <a:cs typeface="B Kamran" panose="00000400000000000000" pitchFamily="2" charset="-78"/>
            </a:endParaRPr>
          </a:p>
          <a:p>
            <a:pPr marL="179388" indent="0" algn="just" rtl="1">
              <a:spcBef>
                <a:spcPct val="0"/>
              </a:spcBef>
              <a:buNone/>
            </a:pPr>
            <a:endParaRPr lang="fa-IR" dirty="0" smtClean="0">
              <a:ea typeface="Times New Roman" panose="02020603050405020304" pitchFamily="18" charset="0"/>
              <a:cs typeface="B Kamran" panose="00000400000000000000" pitchFamily="2" charset="-78"/>
            </a:endParaRPr>
          </a:p>
          <a:p>
            <a:pPr marL="179388" indent="0" algn="just" rtl="1">
              <a:spcBef>
                <a:spcPct val="0"/>
              </a:spcBef>
              <a:buNone/>
            </a:pPr>
            <a:r>
              <a:rPr lang="fa-IR" b="1" dirty="0">
                <a:ea typeface="Times New Roman" panose="02020603050405020304" pitchFamily="18" charset="0"/>
                <a:cs typeface="B Kamran" panose="00000400000000000000" pitchFamily="2" charset="-78"/>
              </a:rPr>
              <a:t>1</a:t>
            </a:r>
            <a:r>
              <a:rPr lang="fa-IR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- </a:t>
            </a:r>
            <a:r>
              <a:rPr lang="ar-SA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تحقيق بنيادي</a:t>
            </a:r>
            <a:r>
              <a:rPr lang="fa-IR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marL="179388" indent="0" algn="just" rtl="1">
              <a:spcBef>
                <a:spcPct val="0"/>
              </a:spcBef>
              <a:buNone/>
            </a:pP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 هدف 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اصلی 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آن افزايش حيط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ه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 دانش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آگاهي ا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ز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 نظم موجود در پديده‌ها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 و توسعه نظریه هاست و نتیجه آن نیز ارایه یک تئوری می باشد. این نوع تحقیق 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فارغ از زمان و مكان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 می باشد.</a:t>
            </a:r>
          </a:p>
          <a:p>
            <a:pPr marL="179388" indent="0" algn="just" rtl="1">
              <a:spcBef>
                <a:spcPct val="0"/>
              </a:spcBef>
              <a:buNone/>
            </a:pPr>
            <a:endParaRPr lang="fa-IR" b="1" dirty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9388" indent="0" algn="just" rtl="1">
              <a:spcBef>
                <a:spcPct val="0"/>
              </a:spcBef>
              <a:buNone/>
            </a:pPr>
            <a:r>
              <a:rPr lang="fa-IR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2- </a:t>
            </a:r>
            <a:r>
              <a:rPr lang="ar-SA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تحقيق كاربردي</a:t>
            </a:r>
            <a:r>
              <a:rPr lang="fa-IR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ar-SA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b="1" dirty="0">
              <a:solidFill>
                <a:srgbClr val="C00000"/>
              </a:solidFill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9388" indent="0" algn="just" rtl="1">
              <a:spcBef>
                <a:spcPct val="0"/>
              </a:spcBef>
              <a:buNone/>
            </a:pP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هدف از آن پیدا کردن راه حلی برای مشکلاتی خاص است و نتیجه حاصل در این گونه از تحقیقات، ارایه یک الگو می باشد و محقق نیز نقش یک الگوساز را بازی می کند. این نوع تحقیق 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قا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ئ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م به زمان و مكان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 است. </a:t>
            </a:r>
          </a:p>
          <a:p>
            <a:pPr marL="179388" indent="0" algn="just" rtl="1">
              <a:spcBef>
                <a:spcPct val="0"/>
              </a:spcBef>
              <a:buNone/>
            </a:pPr>
            <a:endParaRPr lang="fa-IR" b="1" dirty="0"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9388" indent="0" algn="just" rtl="1">
              <a:spcBef>
                <a:spcPct val="0"/>
              </a:spcBef>
              <a:buNone/>
            </a:pPr>
            <a:r>
              <a:rPr lang="fa-IR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3- </a:t>
            </a:r>
            <a:r>
              <a:rPr lang="ar-SA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تحقیق توسعه‌ای</a:t>
            </a:r>
            <a:r>
              <a:rPr lang="fa-IR" b="1" dirty="0">
                <a:solidFill>
                  <a:srgbClr val="C0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marL="179388" indent="0" algn="just" rtl="1">
              <a:spcBef>
                <a:spcPct val="0"/>
              </a:spcBef>
              <a:buNone/>
            </a:pP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این نوع تحقیق به بهبود و توسعه فرایندها و سازمانها منجر شده و 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درصدد بهبود وضعیت بوسیله تحقیقات کاربردی است. به نوعی نتیجه‌گرا بوده 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ar-SA" b="1" dirty="0">
                <a:ea typeface="Times New Roman" panose="02020603050405020304" pitchFamily="18" charset="0"/>
                <a:cs typeface="B Nazanin" panose="00000400000000000000" pitchFamily="2" charset="-78"/>
              </a:rPr>
              <a:t>به دنبال عملیاتی سازی نتایج تحقیقات کاربردی است.</a:t>
            </a:r>
            <a:r>
              <a:rPr lang="fa-IR" b="1" dirty="0">
                <a:ea typeface="Times New Roman" panose="02020603050405020304" pitchFamily="18" charset="0"/>
                <a:cs typeface="B Nazanin" panose="00000400000000000000" pitchFamily="2" charset="-78"/>
              </a:rPr>
              <a:t> این نوع تحقیق نوعاً خصلت محلی و موضعی دارد و معمولاً خاصیت تعمیم پذیری زیاد ندارد. </a:t>
            </a:r>
          </a:p>
          <a:p>
            <a:pPr marL="179388" indent="0" algn="just" rtl="1">
              <a:spcBef>
                <a:spcPct val="0"/>
              </a:spcBef>
              <a:buNone/>
            </a:pPr>
            <a:endParaRPr lang="en-US" b="1" dirty="0">
              <a:ea typeface="Times New Roman" panose="02020603050405020304" pitchFamily="18" charset="0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70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8372"/>
            <a:ext cx="10515600" cy="579859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4800" b="1" dirty="0" smtClean="0">
                <a:solidFill>
                  <a:schemeClr val="accent6">
                    <a:lumMod val="75000"/>
                  </a:schemeClr>
                </a:solidFill>
                <a:cs typeface="B Kamran" panose="00000400000000000000" pitchFamily="2" charset="-78"/>
              </a:rPr>
              <a:t>تحقيقات بنيادي</a:t>
            </a:r>
          </a:p>
          <a:p>
            <a:pPr marL="441325" indent="-349250" algn="r" rtl="1">
              <a:defRPr/>
            </a:pPr>
            <a:endParaRPr lang="fa-IR" dirty="0">
              <a:solidFill>
                <a:srgbClr val="000000"/>
              </a:solidFill>
              <a:cs typeface="B Mitra" pitchFamily="2" charset="-78"/>
            </a:endParaRPr>
          </a:p>
          <a:p>
            <a:pPr marL="441325" indent="-349250" algn="r" rtl="1">
              <a:defRPr/>
            </a:pPr>
            <a:r>
              <a:rPr lang="fa-IR" dirty="0">
                <a:solidFill>
                  <a:srgbClr val="0000FF"/>
                </a:solidFill>
                <a:cs typeface="B Mitra" pitchFamily="2" charset="-78"/>
              </a:rPr>
              <a:t>* مهمترين ويژگيهاي تحقيقات بنيادي عبارتنداز:</a:t>
            </a:r>
          </a:p>
          <a:p>
            <a:pPr marL="441325" indent="-349250" algn="r" rtl="1">
              <a:defRPr/>
            </a:pPr>
            <a:r>
              <a:rPr lang="fa-IR" dirty="0">
                <a:solidFill>
                  <a:srgbClr val="000000"/>
                </a:solidFill>
                <a:cs typeface="B Mitra" pitchFamily="2" charset="-78"/>
              </a:rPr>
              <a:t>     </a:t>
            </a:r>
            <a:r>
              <a:rPr lang="fa-IR" dirty="0">
                <a:solidFill>
                  <a:srgbClr val="C00000"/>
                </a:solidFill>
                <a:cs typeface="B Mitra" pitchFamily="2" charset="-78"/>
              </a:rPr>
              <a:t>1.زمانبرهستند           </a:t>
            </a:r>
          </a:p>
          <a:p>
            <a:pPr marL="441325" indent="-349250" algn="r" rtl="1">
              <a:defRPr/>
            </a:pPr>
            <a:r>
              <a:rPr lang="fa-IR" dirty="0">
                <a:solidFill>
                  <a:srgbClr val="C00000"/>
                </a:solidFill>
                <a:cs typeface="B Mitra" pitchFamily="2" charset="-78"/>
              </a:rPr>
              <a:t>     2. هزينه بربوده ونياز به منابع مالي زيادي دارند      </a:t>
            </a:r>
          </a:p>
          <a:p>
            <a:pPr marL="441325" indent="-349250" algn="r" rtl="1">
              <a:defRPr/>
            </a:pPr>
            <a:r>
              <a:rPr lang="fa-IR" dirty="0">
                <a:solidFill>
                  <a:srgbClr val="C00000"/>
                </a:solidFill>
                <a:cs typeface="B Mitra" pitchFamily="2" charset="-78"/>
              </a:rPr>
              <a:t>     3. معمولا بوسيله مراكزعلمي ودانشگاهي انجام مي شوند</a:t>
            </a:r>
          </a:p>
          <a:p>
            <a:pPr marL="441325" indent="-349250" algn="r" rtl="1">
              <a:defRPr/>
            </a:pPr>
            <a:endParaRPr lang="fa-IR" dirty="0">
              <a:solidFill>
                <a:srgbClr val="000000"/>
              </a:solidFill>
              <a:cs typeface="B Mitra" pitchFamily="2" charset="-78"/>
            </a:endParaRPr>
          </a:p>
          <a:p>
            <a:pPr marL="441325" indent="-349250" algn="r" rtl="1">
              <a:defRPr/>
            </a:pPr>
            <a:r>
              <a:rPr lang="fa-IR" dirty="0">
                <a:solidFill>
                  <a:srgbClr val="0000FF"/>
                </a:solidFill>
                <a:cs typeface="B Mitra" pitchFamily="2" charset="-78"/>
              </a:rPr>
              <a:t>* تحقيقات بنيادي براساس روش به دو نوع تقسيم مي شوند:</a:t>
            </a:r>
          </a:p>
          <a:p>
            <a:pPr marL="441325" indent="-349250" algn="r" rtl="1">
              <a:defRPr/>
            </a:pPr>
            <a:endParaRPr lang="fa-IR" dirty="0">
              <a:solidFill>
                <a:srgbClr val="0000FF"/>
              </a:solidFill>
              <a:cs typeface="B Mitra" pitchFamily="2" charset="-78"/>
            </a:endParaRPr>
          </a:p>
          <a:p>
            <a:pPr marL="441325" indent="-349250" algn="r" rtl="1">
              <a:buFont typeface="Wingdings" pitchFamily="2" charset="2"/>
              <a:buAutoNum type="arabicPeriod"/>
              <a:defRPr/>
            </a:pPr>
            <a:r>
              <a:rPr lang="fa-IR" dirty="0">
                <a:cs typeface="B Mitra" pitchFamily="2" charset="-78"/>
              </a:rPr>
              <a:t>تجربي ( روش آزمايش،مشاهده و مصاحبه )  2. نظري ( روش اسنادي وكتابخانه اي)</a:t>
            </a:r>
          </a:p>
          <a:p>
            <a:pPr marL="441325" indent="-349250" algn="r" rtl="1">
              <a:defRPr/>
            </a:pPr>
            <a:r>
              <a:rPr lang="fa-IR" dirty="0">
                <a:solidFill>
                  <a:srgbClr val="0000FF"/>
                </a:solidFill>
                <a:cs typeface="B Mitra" pitchFamily="2" charset="-78"/>
              </a:rPr>
              <a:t>نمونه تجربي</a:t>
            </a:r>
            <a:r>
              <a:rPr lang="fa-IR" dirty="0">
                <a:solidFill>
                  <a:srgbClr val="FF6600"/>
                </a:solidFill>
                <a:cs typeface="B Mitra" pitchFamily="2" charset="-78"/>
              </a:rPr>
              <a:t>: </a:t>
            </a:r>
            <a:r>
              <a:rPr lang="fa-IR" dirty="0">
                <a:solidFill>
                  <a:srgbClr val="C00000"/>
                </a:solidFill>
                <a:cs typeface="B Mitra" pitchFamily="2" charset="-78"/>
              </a:rPr>
              <a:t>تحقيق و مطالعه برروي وراثت وژنتيك</a:t>
            </a:r>
          </a:p>
          <a:p>
            <a:pPr marL="441325" indent="-349250" algn="r" rtl="1">
              <a:defRPr/>
            </a:pPr>
            <a:r>
              <a:rPr lang="fa-IR" dirty="0">
                <a:solidFill>
                  <a:srgbClr val="0000FF"/>
                </a:solidFill>
                <a:cs typeface="B Mitra" pitchFamily="2" charset="-78"/>
              </a:rPr>
              <a:t>نمونه نظري</a:t>
            </a:r>
            <a:r>
              <a:rPr lang="fa-IR" dirty="0">
                <a:solidFill>
                  <a:srgbClr val="FF6600"/>
                </a:solidFill>
                <a:cs typeface="B Mitra" pitchFamily="2" charset="-78"/>
              </a:rPr>
              <a:t>: </a:t>
            </a:r>
            <a:r>
              <a:rPr lang="fa-IR" dirty="0">
                <a:solidFill>
                  <a:srgbClr val="C00000"/>
                </a:solidFill>
                <a:cs typeface="B Mitra" pitchFamily="2" charset="-78"/>
              </a:rPr>
              <a:t>بررسي علل عقب ماندگي تحصیلی دانش آموزان</a:t>
            </a:r>
          </a:p>
          <a:p>
            <a:pPr algn="r" rtl="1">
              <a:defRPr/>
            </a:pPr>
            <a:endParaRPr lang="en-US" dirty="0">
              <a:solidFill>
                <a:srgbClr val="000000"/>
              </a:solidFill>
              <a:cs typeface="B Mitra" pitchFamily="2" charset="-78"/>
            </a:endParaRP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671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/>
          <a:lstStyle/>
          <a:p>
            <a:pPr algn="r"/>
            <a:r>
              <a:rPr lang="fa-IR" dirty="0" smtClean="0">
                <a:ea typeface="2  Mah"/>
                <a:cs typeface="2  Mah"/>
              </a:rPr>
              <a:t>تحقيقات كاربردي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180"/>
            <a:ext cx="10515600" cy="4978783"/>
          </a:xfrm>
        </p:spPr>
        <p:txBody>
          <a:bodyPr/>
          <a:lstStyle/>
          <a:p>
            <a:pPr algn="r" rtl="1"/>
            <a:r>
              <a:rPr lang="fa-IR" b="1" dirty="0">
                <a:ea typeface="2  Zar"/>
                <a:cs typeface="2  Zar"/>
              </a:rPr>
              <a:t>ا</a:t>
            </a:r>
            <a:r>
              <a:rPr lang="fa-IR" dirty="0">
                <a:cs typeface="B Mitra" panose="00000400000000000000" pitchFamily="2" charset="-78"/>
              </a:rPr>
              <a:t>ين تحقيقات با استفاده از زمينه </a:t>
            </a:r>
            <a:r>
              <a:rPr lang="fa-IR" dirty="0" smtClean="0">
                <a:cs typeface="B Mitra" panose="00000400000000000000" pitchFamily="2" charset="-78"/>
              </a:rPr>
              <a:t>و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بسترفراهم </a:t>
            </a:r>
            <a:r>
              <a:rPr lang="fa-IR" dirty="0">
                <a:cs typeface="B Mitra" panose="00000400000000000000" pitchFamily="2" charset="-78"/>
              </a:rPr>
              <a:t>شده توسط تحقيقات بنيادي و براي رفع نيازهاي بشري مورد استفاده قرارمي گيرند </a:t>
            </a:r>
            <a:r>
              <a:rPr lang="fa-IR" dirty="0" smtClean="0">
                <a:cs typeface="B Mitra" panose="00000400000000000000" pitchFamily="2" charset="-78"/>
              </a:rPr>
              <a:t>و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</a:t>
            </a:r>
            <a:r>
              <a:rPr lang="fa-IR" dirty="0">
                <a:cs typeface="B Mitra" panose="00000400000000000000" pitchFamily="2" charset="-78"/>
              </a:rPr>
              <a:t>هدف كاربرد </a:t>
            </a:r>
            <a:r>
              <a:rPr lang="fa-IR" dirty="0" smtClean="0">
                <a:cs typeface="B Mitra" panose="00000400000000000000" pitchFamily="2" charset="-78"/>
              </a:rPr>
              <a:t>و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استفاده </a:t>
            </a:r>
            <a:r>
              <a:rPr lang="fa-IR" dirty="0">
                <a:cs typeface="B Mitra" panose="00000400000000000000" pitchFamily="2" charset="-78"/>
              </a:rPr>
              <a:t>عملي از يافته هاي پژوهشي به انجام مي رسند.</a:t>
            </a:r>
          </a:p>
          <a:p>
            <a:pPr algn="r" rtl="1">
              <a:buNone/>
            </a:pPr>
            <a:endParaRPr lang="fa-IR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r" rtl="1">
              <a:buNone/>
            </a:pPr>
            <a:endParaRPr lang="fa-IR" dirty="0">
              <a:solidFill>
                <a:srgbClr val="0000FF"/>
              </a:solidFill>
              <a:cs typeface="B Mitra" panose="00000400000000000000" pitchFamily="2" charset="-78"/>
            </a:endParaRPr>
          </a:p>
          <a:p>
            <a:pPr algn="r" rtl="1">
              <a:buNone/>
            </a:pPr>
            <a:r>
              <a:rPr lang="fa-IR" dirty="0">
                <a:cs typeface="B Mitra" panose="00000400000000000000" pitchFamily="2" charset="-78"/>
              </a:rPr>
              <a:t>* </a:t>
            </a: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</a:rPr>
              <a:t>مهمترين وي‍ژگيهاي تحقيقات كاربردي عبارتند از:</a:t>
            </a:r>
          </a:p>
          <a:p>
            <a:pPr algn="r" rtl="1">
              <a:buNone/>
            </a:pPr>
            <a:endParaRPr lang="fa-IR" dirty="0">
              <a:solidFill>
                <a:schemeClr val="tx2"/>
              </a:solidFill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AutoNum type="arabicPeriod"/>
            </a:pPr>
            <a:r>
              <a:rPr lang="fa-IR" dirty="0">
                <a:solidFill>
                  <a:srgbClr val="0070C0"/>
                </a:solidFill>
                <a:cs typeface="B Mitra" panose="00000400000000000000" pitchFamily="2" charset="-78"/>
              </a:rPr>
              <a:t>ازنظر زماني زودتر ازتحقيقات بنيادي به انجام مي رسند</a:t>
            </a:r>
          </a:p>
          <a:p>
            <a:pPr algn="r" rtl="1">
              <a:buFont typeface="Wingdings" panose="05000000000000000000" pitchFamily="2" charset="2"/>
              <a:buAutoNum type="arabicPeriod"/>
            </a:pPr>
            <a:r>
              <a:rPr lang="fa-IR" dirty="0">
                <a:solidFill>
                  <a:srgbClr val="0070C0"/>
                </a:solidFill>
                <a:cs typeface="B Mitra" panose="00000400000000000000" pitchFamily="2" charset="-78"/>
              </a:rPr>
              <a:t>درآمد زا بوده و به همين دليل طرفداران بيشتري دارند</a:t>
            </a:r>
          </a:p>
          <a:p>
            <a:pPr algn="r" rtl="1">
              <a:buFont typeface="Wingdings" panose="05000000000000000000" pitchFamily="2" charset="2"/>
              <a:buAutoNum type="arabicPeriod"/>
            </a:pPr>
            <a:r>
              <a:rPr lang="fa-IR" dirty="0">
                <a:solidFill>
                  <a:srgbClr val="0070C0"/>
                </a:solidFill>
                <a:cs typeface="B Mitra" panose="00000400000000000000" pitchFamily="2" charset="-78"/>
              </a:rPr>
              <a:t>عمدتا توسط سازمانهاي دولتي وخصوصي وشركتها به انجام مي رسند.</a:t>
            </a:r>
            <a:endParaRPr lang="en-US" dirty="0">
              <a:solidFill>
                <a:srgbClr val="0070C0"/>
              </a:solidFill>
              <a:cs typeface="B Mitra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753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2316</Words>
  <Application>Microsoft Office PowerPoint</Application>
  <PresentationFormat>Custom</PresentationFormat>
  <Paragraphs>233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کارگاه آموزشی روش تحقیق</vt:lpstr>
      <vt:lpstr>تعريف تحقيق</vt:lpstr>
      <vt:lpstr>براي تدوین طرح تحقیق ابتدا باید 4 «ر» مشخص گردد</vt:lpstr>
      <vt:lpstr>انواع تقسیم بندي تحقیق</vt:lpstr>
      <vt:lpstr>انواع پژوهش بر اساس هدف</vt:lpstr>
      <vt:lpstr>Slide 7</vt:lpstr>
      <vt:lpstr>Slide 8</vt:lpstr>
      <vt:lpstr>تحقيقات كاربردي</vt:lpstr>
      <vt:lpstr>تحقیق توسعه اي</vt:lpstr>
      <vt:lpstr>انواع تحقیق بر حسب هدف تحقيق </vt:lpstr>
      <vt:lpstr>انواع پژوهش بر اساس روش</vt:lpstr>
      <vt:lpstr>Slide 13</vt:lpstr>
      <vt:lpstr>Slide 14</vt:lpstr>
      <vt:lpstr>انواع روشهای تحقیق کمی</vt:lpstr>
      <vt:lpstr>تحقیق کیفی</vt:lpstr>
      <vt:lpstr>تحقیق ترکیبی / آمیخته</vt:lpstr>
      <vt:lpstr>تفاوتهاي تحقيق كيفي و كمي</vt:lpstr>
      <vt:lpstr>Slide 19</vt:lpstr>
      <vt:lpstr>شباهتهاي تحقيق كيفي و كمي</vt:lpstr>
      <vt:lpstr>Slide 21</vt:lpstr>
      <vt:lpstr>تحقیق توصیفی</vt:lpstr>
      <vt:lpstr>دسته‌بندي تحقيق توصيفي </vt:lpstr>
      <vt:lpstr>دسته‌بندي تحقيق توصيفي</vt:lpstr>
      <vt:lpstr>تحقیق همبستگی</vt:lpstr>
      <vt:lpstr>Slide 26</vt:lpstr>
      <vt:lpstr>Slide 27</vt:lpstr>
      <vt:lpstr>Slide 28</vt:lpstr>
      <vt:lpstr>تحقیق آزمایشی (تجربی)</vt:lpstr>
      <vt:lpstr>تحقیقات غیر تجربی</vt:lpstr>
      <vt:lpstr>تحقیق پیمایشی</vt:lpstr>
      <vt:lpstr> </vt:lpstr>
      <vt:lpstr>مطالعۀ موردي</vt:lpstr>
      <vt:lpstr>تحقيق مقطعي</vt:lpstr>
      <vt:lpstr>ویزگی ها : </vt:lpstr>
      <vt:lpstr>Slide 36</vt:lpstr>
      <vt:lpstr>Slide 37</vt:lpstr>
      <vt:lpstr>Case –Control  مورد شاهدي</vt:lpstr>
      <vt:lpstr>روش همگروهي</vt:lpstr>
      <vt:lpstr>Slide 40</vt:lpstr>
      <vt:lpstr>فرایند چرخه اي انجام تحقیق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</dc:creator>
  <cp:lastModifiedBy>Moorche 30 DVDs</cp:lastModifiedBy>
  <cp:revision>23</cp:revision>
  <dcterms:created xsi:type="dcterms:W3CDTF">2020-02-04T09:42:56Z</dcterms:created>
  <dcterms:modified xsi:type="dcterms:W3CDTF">2020-05-12T06:37:46Z</dcterms:modified>
</cp:coreProperties>
</file>